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0"/>
  </p:notesMasterIdLst>
  <p:handoutMasterIdLst>
    <p:handoutMasterId r:id="rId41"/>
  </p:handoutMasterIdLst>
  <p:sldIdLst>
    <p:sldId id="256" r:id="rId4"/>
    <p:sldId id="280" r:id="rId5"/>
    <p:sldId id="257" r:id="rId6"/>
    <p:sldId id="259" r:id="rId7"/>
    <p:sldId id="268" r:id="rId8"/>
    <p:sldId id="305" r:id="rId9"/>
    <p:sldId id="30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313" r:id="rId22"/>
    <p:sldId id="314" r:id="rId23"/>
    <p:sldId id="315" r:id="rId24"/>
    <p:sldId id="316" r:id="rId25"/>
    <p:sldId id="291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7" r:id="rId37"/>
    <p:sldId id="290" r:id="rId38"/>
    <p:sldId id="308" r:id="rId39"/>
  </p:sldIdLst>
  <p:sldSz cx="9144000" cy="6858000" type="screen4x3"/>
  <p:notesSz cx="6797675" cy="987425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E9A7-121E-4815-95DB-0641A781B5F7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582F4-DC01-4BFB-83D7-213CB53B82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973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53B18-4808-4C11-B360-F92A5B0FC30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7BF46-A0BF-4729-A5DE-6FF5FDEF65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283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7BF46-A0BF-4729-A5DE-6FF5FDEF65D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864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68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80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68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834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66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495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160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183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26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72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9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950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26012-BB45-4262-8C7C-1D974979DE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440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513F4-F811-42BF-96D8-267A4E00975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782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A634-28F7-4419-90DE-91CF3EA659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063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F525-8005-478B-8D48-78551DFB69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293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CAD1-FDD3-49ED-BBD9-70DA8293EB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739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4A470-B0E1-4F08-ABA3-B105A415D7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64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98C21-EBE8-445C-A062-C0E7D45528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3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71D6-E7AB-442B-B557-D1AC2105D9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2134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13027-E03D-4D48-908D-58A9FAC731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385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4812B-6ABC-4CC8-B5A5-F83B4E52F2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411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1B4EF-F499-4CA0-BEB2-FC3AFFA48C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2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24.02.2015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91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FA9CD-EAEA-4FE1-AECF-32CBE3EB04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98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fintraining.livejournal.com/469344.html&amp;ei=-d3dVJJXgeVQsLmB-AM&amp;bvm=bv.85970519,d.d24&amp;psig=AFQjCNHJrX0sp0I33H4b3t-deP6OIsv-0g&amp;ust=1423912643375985" TargetMode="External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zapilili.ru/category/interesnoe/multyashnye-kopii-izvestnykh-filmov-i-serialov-30-foto/&amp;ei=Yd_dVPreMcusU_alg_gM&amp;bvm=bv.85970519,d.d24&amp;psig=AFQjCNG258MYhWeBpTri4Q6wq9tBq2B07A&amp;ust=1423913151158431" TargetMode="External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mreadz.com/new/index.php?id%3D4143&amp;ei=y-HdVJ3nEceBU_SNgLgH&amp;bvm=bv.85970519,d.d24&amp;psig=AFQjCNE_DZiiU6eqoBopH9JwZiZQyBnJbw&amp;ust=1423913761434562" TargetMode="External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hyperlink" Target="http://www.google.com.ua/url?sa=i&amp;rct=j&amp;q=&amp;esrc=s&amp;source=images&amp;cd=&amp;cad=rja&amp;uact=8&amp;ved=0CAcQjRw&amp;url=http://www.livemaster.ru/topic/218481-pogovorim-ob-auktsionah-na-yam-i-nekotoryh-pravilah-prodazh&amp;ei=p-PdVNa0BcSuUYPggiA&amp;bvm=bv.85970519,d.d24&amp;psig=AFQjCNESUJmGU7W-rE19SXfg5SVmGPr9Ow&amp;ust=1423914194311784" TargetMode="Externa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blogs.disney.com/oh-my-disney/2013/08/18/disney-animals-who-forgot-how-to-animal/&amp;ei=cuTdVO2KF8GmUoXpgIAE&amp;bvm=bv.85970519,d.d24&amp;psig=AFQjCNEI6flPv3IHjAJ8jfMpOREU6Pw2hw&amp;ust=1423914466567880" TargetMode="External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rendit.ru/%D0%BA%D1%83%D0%B4%D0%B0-%D0%B2%D0%BB%D0%BE%D0%B6%D0%B8%D1%82%D1%8C-%D1%81%D0%B2%D0%BE%D0%B1%D0%BE%D0%B4%D0%BD%D1%8B%D0%B5-%D0%BD%D0%B0%D0%BB%D0%B8%D1%87%D0%BD%D1%8B%D0%B5-%D1%81%D1%80%D0%B5%D0%B4/&amp;ei=C6zLVIOwJ4uR7AaZ9YE4&amp;bvm=bv.84607526,d.ZGU&amp;psig=AFQjCNHN3DqKS4N_2POFXUwT-Lp7Ag4YdA&amp;ust=1422720291092429" TargetMode="External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ua/url?sa=i&amp;rct=j&amp;q=&amp;esrc=s&amp;source=images&amp;cd=&amp;cad=rja&amp;uact=8&amp;ved=0CAcQjRw&amp;url=http://mumult.ru/load/smeshariki/smeshariki_7_sezon/smeshariki_2d_solnechnyj_zajchik/105-1-0-2139&amp;ei=BdflVIndMKL07Aa6koGoBA&amp;bvm=bv.85970519,d.ZGU&amp;psig=AFQjCNGJeABGCfugvK-n6jmUOcoeZq53GA&amp;ust=1424429003914087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com.ua/url?sa=i&amp;rct=j&amp;q=&amp;esrc=s&amp;source=images&amp;cd=&amp;cad=rja&amp;uact=8&amp;ved=0CAcQjRw&amp;url=http://finance.tut.by/news401515.html&amp;ei=LsvdVJThDMz2UM62gJgK&amp;bvm=bv.85970519,d.d24&amp;psig=AFQjCNGwCvQq9vKSPLcuzfOX9kVqXty9kA&amp;ust=1423907944153957" TargetMode="Externa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hyperlink" Target="http://www.google.com.ua/url?sa=i&amp;rct=j&amp;q=&amp;esrc=s&amp;source=images&amp;cd=&amp;cad=rja&amp;uact=8&amp;ved=0CAcQjRw&amp;url=http://www.liveinternet.ru/tags/%C7%E0%F0%EF%EB%E0%F2%E0%2B-%2B%FD%F2%EE%2B%ED%E0%F0%EA%EE%F2%E8%EA?/&amp;ei=p_XdVM2NCsK9UaaggfAI&amp;bvm=bv.85970519,d.d24&amp;psig=AFQjCNH43q8LeW377mbpAeBb_sgQi8p27Q&amp;ust=1423918835553711" TargetMode="External"/><Relationship Id="rId7" Type="http://schemas.openxmlformats.org/officeDocument/2006/relationships/image" Target="../media/image32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hyperlink" Target="http://www.google.com.ua/url?sa=i&amp;rct=j&amp;q=&amp;esrc=s&amp;source=images&amp;cd=&amp;cad=rja&amp;uact=8&amp;ved=0CAcQjRw&amp;url=http://ru.123rf.com/photo_14733171_%D0%9F%D0%BE%D0%BB%D0%B8%D1%81-%D1%81%D1%82%D1%80%D0%B0%D1%85%D0%BE%D0%B2%D0%B0%D0%BD%D0%B8%D1%8F-%D0%B6%D0%B8%D0%B7%D0%BD%D0%B8-%D0%B2-%D1%80%D1%83%D0%BA%D0%B0%D1%85-%D0%BD%D0%B0-%D0%B1%D0%B5%D0%BB%D0%BE%D0%BC-%D1%84%D0%BE%D0%BD%D0%B5.html&amp;ei=0_XdVJ7gDcm6UfXUg-AG&amp;bvm=bv.85970519,d.d24&amp;psig=AFQjCNESHKGkBFPMdNNxLS1PwdJE9LuDSQ&amp;ust=1423918919668692" TargetMode="External"/><Relationship Id="rId4" Type="http://schemas.openxmlformats.org/officeDocument/2006/relationships/image" Target="../media/image30.jpeg"/><Relationship Id="rId9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ua/url?sa=i&amp;rct=j&amp;q=&amp;esrc=s&amp;source=images&amp;cd=&amp;cad=rja&amp;uact=8&amp;ved=0CAcQjRw&amp;url=http://vk.com/wall-42610903?offset%3D220&amp;ei=ntrdVMi2NoO6Ue3WgoAK&amp;bvm=bv.85970519,d.d24&amp;psig=AFQjCNH7ejbxGw0DTfeEhjM9cyhwYrfQdg&amp;ust=1423911893677396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ua/url?sa=i&amp;rct=j&amp;q=&amp;esrc=s&amp;source=images&amp;cd=&amp;cad=rja&amp;uact=8&amp;ved=0CAcQjRw&amp;url=http://www.batyevka.net/abonent/pay/bank/&amp;ei=xhN_VLiRCcPTaLLUgsgD&amp;psig=AFQjCNFpm60-hwbMsaO-I_cWJS4ykpuDrA&amp;ust=1417700673790387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347663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Ваш ход!</a:t>
            </a:r>
            <a:endParaRPr lang="ru-RU" sz="4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47" y="1412776"/>
            <a:ext cx="4713114" cy="3057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486916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Коротко об инвестициях…</a:t>
            </a:r>
            <a:endParaRPr lang="ru-RU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55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347663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Паи в </a:t>
            </a:r>
            <a:r>
              <a:rPr lang="ru-RU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ПИФах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паевых инвестиционных фондах, через КУА).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0494" y="1008145"/>
            <a:ext cx="85539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 Украине есть множество </a:t>
            </a:r>
            <a:r>
              <a:rPr lang="ru-RU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ПИФов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, с помощью которых Вы можете инвестировать средства.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Все что нужно – выбор </a:t>
            </a:r>
            <a:r>
              <a:rPr lang="ru-RU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ПИФа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, открытие счета в ценных бумагах у Хранителя (банк), паспорт, код и вперед!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797152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Каждый инвестор, покупая сертификаты </a:t>
            </a:r>
            <a:r>
              <a:rPr lang="ru-RU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ПИФа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, становится совладельцем активов фонда. С повышением стоимости активов растет стоимость всего портфеля, а значит, и стоимость каждого отдельного сертификата. Соответственно, разница между ценой покупки сертификата и его нынешней стоимостью и есть величина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Вашего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дохода. </a:t>
            </a:r>
          </a:p>
        </p:txBody>
      </p:sp>
      <p:sp>
        <p:nvSpPr>
          <p:cNvPr id="5" name="AutoShape 2" descr="Результат пошуку зображень за запитом &quot;пифы&quot;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Результат пошуку зображень за запитом &quot;пифы&quot;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936" y="2348880"/>
            <a:ext cx="3815110" cy="233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1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241932"/>
              </p:ext>
            </p:extLst>
          </p:nvPr>
        </p:nvGraphicFramePr>
        <p:xfrm>
          <a:off x="683568" y="476672"/>
          <a:ext cx="806489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852"/>
                <a:gridCol w="426104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200" dirty="0" err="1" smtClean="0">
                          <a:latin typeface="Comic Sans MS" panose="030F0702030302020204" pitchFamily="66" charset="0"/>
                        </a:rPr>
                        <a:t>ПИФа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200" dirty="0" err="1" smtClean="0">
                          <a:latin typeface="Comic Sans MS" panose="030F0702030302020204" pitchFamily="66" charset="0"/>
                        </a:rPr>
                        <a:t>ПИФа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Comic Sans MS" panose="030F0702030302020204" pitchFamily="66" charset="0"/>
                        </a:rPr>
                        <a:t>профессиональное управление капиталом</a:t>
                      </a:r>
                      <a:endParaRPr lang="ru-RU" sz="12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нет фиксируемого дохода,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нет гарантий дохода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62647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Comic Sans MS" panose="030F0702030302020204" pitchFamily="66" charset="0"/>
                        </a:rPr>
                        <a:t>диверсификация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(инвесторы вкладывают одновременно во множество различных финансовых инструментов)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прибыль облагается налогом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быстрая конвертируемость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есть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минимальная сумма инвестиций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возможная большая прибыль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нет гарантий возврата (даже вложенного)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1277" y="3154139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Стоит ли инвестировать в ПИФ?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3718679"/>
            <a:ext cx="66967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однозначно ДА! Когда: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Вас есть действующий полис страхования жизни;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Вас есть постоянный доход;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 Вас есть консервативные инвестиции;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 Вас есть более-менее значительная сумма свободных денег;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б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лагоприятная обстановка на фондовом рынке;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В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ы хотите диверсифицировать инвестиционные риски и используете несколько инструментов.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https://encrypted-tbn0.gstatic.com/images?q=tbn:ANd9GcQHNxJdWk-dQD0yux5gTZnPm5GdrHbDYWbH-Pa3h0qgKBsB3aI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530" y="2708920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96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62997"/>
            <a:ext cx="2284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Недвижимость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764704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 данный момент стоимость 2-х комнатной квартиры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(вторичный рынок, спальный район) составляет: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Киев – 50 000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$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Днепропетровск – 45 000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$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Львов – 40 000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$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Ровно – 30 000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$</a:t>
            </a:r>
          </a:p>
          <a:p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983" y="3363847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Купить, чтоб сдавать?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983" y="3613461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40 000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$ * 18 = 720 000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грн. (потрачено на покупку квартиры)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50 000 грн. – косметический ремонт.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30 000 грн. – базовая необходимая мебель + техника.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Итого инвестиций: 720 000 + 50 000 + 30 000 = 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800 000 грн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Аренда 2-х комнатной квартиры – 4 000 грн./мес.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4 000 * 12 = 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48 000 грн./год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(если не простаивает)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1266" name="Picture 2" descr="https://encrypted-tbn0.gstatic.com/images?q=tbn:ANd9GcTzi7SgySplPpLcs7G4k8bFXjV2tsNaToKfZ9wDAkgWobcAw26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53718"/>
            <a:ext cx="3240360" cy="244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50096" y="6381328"/>
            <a:ext cx="30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Доходность в грн. – 6%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53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842772"/>
              </p:ext>
            </p:extLst>
          </p:nvPr>
        </p:nvGraphicFramePr>
        <p:xfrm>
          <a:off x="333722" y="116632"/>
          <a:ext cx="8352928" cy="2700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9704"/>
                <a:gridCol w="44132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инвестиций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недвижимость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 </a:t>
                      </a:r>
                      <a:r>
                        <a:rPr lang="ru-RU" sz="1200" dirty="0" smtClean="0">
                          <a:solidFill>
                            <a:schemeClr val="lt1"/>
                          </a:solidFill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недвижимость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недвижимость остается в вашем владении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низкая доходность / риск отсутствия доходности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рост цены на недвижимость (при стабильной экономической ситуации)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риски, связанные с повреждением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имущества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относительно быстрая конвертируемость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крупная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сумма вначале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02488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долгосрочность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падение цены на недвижимость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при желании быстро продать (конвертировать), можно много потерять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291565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Стоит ли инвестировать в недвижимость?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284984"/>
            <a:ext cx="59046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однозначно ДА! Когда: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 Вас есть действующий полис страхования жизни;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Вас есть постоянный доход;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Вас есть значительная сумма свободных денег;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Вы не верите более высокодоходным инструментам;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н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едвижимость досталась Вам в подарок.</a:t>
            </a:r>
          </a:p>
        </p:txBody>
      </p:sp>
      <p:pic>
        <p:nvPicPr>
          <p:cNvPr id="12290" name="Picture 2" descr="Результат пошуку зображень за запитом &quot;дом мультяшный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01008"/>
            <a:ext cx="2674301" cy="222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52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7135" y="260648"/>
            <a:ext cx="4613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5. Предметы искусства / антиквариат</a:t>
            </a:r>
          </a:p>
        </p:txBody>
      </p:sp>
      <p:pic>
        <p:nvPicPr>
          <p:cNvPr id="4" name="Picture 3" descr="http://bm.img.com.ua/berlin/storage/finance/orig/0/79/674385bc4fc5a1fb86c5a3701914d79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052736"/>
            <a:ext cx="6225424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5445224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Очень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интересный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вид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вложений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endParaRPr lang="uk-UA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случае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u="sng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понимания</a:t>
            </a:r>
            <a:r>
              <a:rPr lang="uk-UA" u="sng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искусства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знания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антиквариата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прибыль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может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быть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очень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высокой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— в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сотни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процентов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73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188640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 искусстве и антиквариате есть мода, которая переменчива.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Если Вы не разбираетесь в этом, не инвестируйте в искусство.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2132856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ечно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модные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направления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антиквариата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стоят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дорого и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доступны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только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солидным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инвесторам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4005064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Х</a:t>
            </a:r>
            <a:r>
              <a:rPr lang="uk-UA" b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отите</a:t>
            </a:r>
            <a:r>
              <a:rPr lang="uk-UA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удачно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 вложить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деньги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 в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антиквариат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, покупайте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вещи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 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только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аукционах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 "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Сотбис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" и "</a:t>
            </a:r>
            <a:r>
              <a:rPr lang="uk-UA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Кристис</a:t>
            </a:r>
            <a:r>
              <a:rPr lang="uk-UA" b="1" dirty="0">
                <a:solidFill>
                  <a:srgbClr val="0070C0"/>
                </a:solidFill>
                <a:latin typeface="Comic Sans MS" panose="030F0702030302020204" pitchFamily="66" charset="0"/>
              </a:rPr>
              <a:t>"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endParaRPr lang="uk-UA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endParaRPr lang="uk-UA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Причем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покупайте,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как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можно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дороже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В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данной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ситуации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высокая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цена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-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это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не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недостаток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это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преимущество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https://encrypted-tbn2.gstatic.com/images?q=tbn:ANd9GcRtdMO3tGezJydn-kcOgnsUQLoQ0U-bvGEpcR1OAtM8jMr3aiq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855"/>
            <a:ext cx="2171700" cy="30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encrypted-tbn1.gstatic.com/images?q=tbn:ANd9GcTtlVe2_MSBrEvYXqJYlWiYYGF7B83IuV0Et86iVDKOsTKnIMnn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374" y="3356992"/>
            <a:ext cx="2767762" cy="333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53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758" y="162997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Пример: Аукцион «</a:t>
            </a:r>
            <a:r>
              <a:rPr lang="ru-RU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Сотбис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67" y="725773"/>
            <a:ext cx="3964111" cy="33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1628800"/>
            <a:ext cx="4752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Картина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«</a:t>
            </a:r>
            <a:r>
              <a:rPr lang="en-US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Cornely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»</a:t>
            </a:r>
          </a:p>
          <a:p>
            <a:r>
              <a:rPr lang="ru-RU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Франсиса</a:t>
            </a: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i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Пикабиа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endParaRPr lang="ru-RU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французского художника-авангардиста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Стоимость: 382 000 </a:t>
            </a:r>
            <a:r>
              <a:rPr lang="en-U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USD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215135"/>
              </p:ext>
            </p:extLst>
          </p:nvPr>
        </p:nvGraphicFramePr>
        <p:xfrm>
          <a:off x="611560" y="4365104"/>
          <a:ext cx="8064896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852"/>
                <a:gridCol w="426104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Инвестиций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предметы искусства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Инвестиций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предметы искусства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ценится всегда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крупная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сумма инвестиций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стабильность + надежность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при желании быстро конвертировать, можно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много потерять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престиж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такое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капиталовложение тянет за собой дополнительные затраты (безопасность, особые условия хранения)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доступно только людям с ОЧЕНЬ высоким уровнем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дохода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62997"/>
            <a:ext cx="1430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Золото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14338" name="Picture 2" descr="https://encrypted-tbn1.gstatic.com/images?q=tbn:ANd9GcQKXvdcbJjkjJpOP2Wjq1K7NJaDg2zOV6QMxuVlBwOfu7Sk7ZXuA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038" y="108808"/>
            <a:ext cx="4325002" cy="26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7504" y="620688"/>
            <a:ext cx="48245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Если взять статистику колебания цены золота за последние 20 лет, то, несомненно, цена золота выросла. Тем не менее, если поделить эти двадцать лет на периоды в пять лет и взять период с 2010 по 2014 год, то мы увидим, что цена на золото росла, причем скачкообразно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до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2011 года, а потом, так же скачкообразно стала падать, и к началу 2014 года докатилась до уровня цены на середину 2010 года</a:t>
            </a:r>
          </a:p>
        </p:txBody>
      </p:sp>
      <p:sp>
        <p:nvSpPr>
          <p:cNvPr id="4" name="Rectangle 3"/>
          <p:cNvSpPr/>
          <p:nvPr/>
        </p:nvSpPr>
        <p:spPr>
          <a:xfrm>
            <a:off x="4644008" y="4345767"/>
            <a:ext cx="42744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Причем пока цена росла, «доходность» была не выше 10%. А теперь, скажите, пожалуйста, с точки зрения клиента, </a:t>
            </a:r>
            <a:endParaRPr lang="ru-RU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устраивала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бы его такая доходность? 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5"/>
          <a:srcRect l="2423" t="33008" r="29297" b="29785"/>
          <a:stretch/>
        </p:blipFill>
        <p:spPr bwMode="auto">
          <a:xfrm>
            <a:off x="251520" y="4037008"/>
            <a:ext cx="4176464" cy="23718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914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206444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При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наступлении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кризиса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все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вдруг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вспоминают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о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вечных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ценностях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- золоте 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серебре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905" y="5369549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Мы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не 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противники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инвестиций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в золото,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рекомендуем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покупать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его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в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спокойные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годы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небольшую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часть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сбережений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endParaRPr lang="uk-UA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продавать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золото,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напротив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,  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в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разгар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кризиса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когда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его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цена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растет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на страхах </a:t>
            </a:r>
            <a:r>
              <a:rPr lang="uk-UA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инвесторов</a:t>
            </a:r>
            <a:r>
              <a:rPr lang="uk-UA" dirty="0">
                <a:solidFill>
                  <a:srgbClr val="0070C0"/>
                </a:solidFill>
                <a:latin typeface="Comic Sans MS" panose="030F0702030302020204" pitchFamily="66" charset="0"/>
              </a:rPr>
              <a:t> и </a:t>
            </a:r>
            <a:r>
              <a:rPr lang="uk-UA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аналитиков</a:t>
            </a:r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123024"/>
              </p:ext>
            </p:extLst>
          </p:nvPr>
        </p:nvGraphicFramePr>
        <p:xfrm>
          <a:off x="448905" y="1052736"/>
          <a:ext cx="8352928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9704"/>
                <a:gridCol w="44132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Инвестиций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золото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Инвестиций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 золото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 долгосрочной перспективе цена на золото вырастет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слиток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золота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никогда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не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превратится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в два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слитка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вечная ценность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невыгодные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условия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при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покупке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и </a:t>
                      </a:r>
                      <a:r>
                        <a:rPr lang="uk-UA" sz="1200" kern="1200" dirty="0" err="1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продаже</a:t>
                      </a:r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золота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легко передать в наследство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крупная первоначальная сумма  (слиток в 10 г. стоит около 6 000  грн.)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где хранить?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Результат пошуку зображень за запитом &quot;алладин и золото&quot;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127442"/>
            <a:ext cx="3010429" cy="2254916"/>
          </a:xfrm>
          <a:prstGeom prst="rect">
            <a:avLst/>
          </a:prstGeom>
        </p:spPr>
      </p:pic>
      <p:sp>
        <p:nvSpPr>
          <p:cNvPr id="8" name="AutoShape 4" descr="Результат пошуку зображень за запитом &quot;алладин и золото&quot;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162997"/>
            <a:ext cx="7975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7. Участие 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во взаимных 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международных инвестиционных фондах </a:t>
            </a:r>
          </a:p>
        </p:txBody>
      </p:sp>
      <p:pic>
        <p:nvPicPr>
          <p:cNvPr id="2050" name="Picture 2" descr="Результат пошуку зображень за запитом &quot;смешарик зайчи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201" y="4941168"/>
            <a:ext cx="3428203" cy="18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6412931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Comic Sans MS" panose="030F0702030302020204" pitchFamily="66" charset="0"/>
              </a:rPr>
              <a:t>Обратно в сказку</a:t>
            </a:r>
            <a:endParaRPr lang="ru-RU" sz="2000" b="1" dirty="0">
              <a:solidFill>
                <a:srgbClr val="1F497D">
                  <a:lumMod val="5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24744"/>
            <a:ext cx="8928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В периоды государственных и социальных потрясений одной из основных задач любого здравомыслящего человека является сохранение результатов собственного труда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А если при этом появляется еще возможность заработать, человек готов рисковать, а если при этом заработок </a:t>
            </a:r>
            <a:r>
              <a:rPr lang="ru-RU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не является затратным в смысле усилий или времени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, то многие люди готовы поверить в чудо и рискнуть последним!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3636885"/>
            <a:ext cx="4824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Казалось бы, в наше время только малые дети и неграмотные не знают, что финансовые пирамиды-фонды-трасты -  верный путь к потере вложенных кровно-заработанных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денег.</a:t>
            </a: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Но это только «казалось бы»…  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338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476672"/>
            <a:ext cx="8640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Вопрос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ы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«куда можно инвестировать деньги?» и «в какой валюте инвестировать?» – не совсем корректны.</a:t>
            </a:r>
          </a:p>
          <a:p>
            <a:pPr algn="ctr"/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Сейчас правильней спросить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«куда безопасней всего инвестировать?»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«в какой валюте безопасней инвестировать?»</a:t>
            </a:r>
          </a:p>
          <a:p>
            <a:pPr algn="ctr"/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encrypted-tbn1.gstatic.com/images?q=tbn:ANd9GcTbdlPstOCKUHx_S9PO3viimWLYYH_yPdrUIO0NEkXwxHQTjf9h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3317723"/>
            <a:ext cx="3852428" cy="350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59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смешарик зайчи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201" y="4941168"/>
            <a:ext cx="3428203" cy="18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6412931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Comic Sans MS" panose="030F0702030302020204" pitchFamily="66" charset="0"/>
              </a:rPr>
              <a:t>Обратно в сказку</a:t>
            </a:r>
            <a:endParaRPr lang="ru-RU" sz="2000" b="1" dirty="0">
              <a:solidFill>
                <a:srgbClr val="1F497D">
                  <a:lumMod val="5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162" y="188640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 словам его основателей, «компания М»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является социально-финансовым инструментом, на основе которого формируется международное сообщество финансово независимых людей, объединённых принципами взаимного доверия и взаимопомощи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.»</a:t>
            </a: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3388" y="3140968"/>
            <a:ext cx="6840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Принципы работы компании М:</a:t>
            </a:r>
          </a:p>
          <a:p>
            <a:endParaRPr lang="ru-RU" sz="16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1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деньги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привязаны ко времени, больше не к чему (работающие люди меняют свое время на деньги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);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2.   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деньги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зарабатывать не нужно, их можно просто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получать;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3.   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денег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в мире постоянное количество, их хватает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всем;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4.   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денежных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рисков при их перераспределении не существует, они есть только при получении добавочной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стоимости;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5.   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денег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люди приносят всегда больше, чем их </a:t>
            </a:r>
            <a:endParaRPr lang="ru-RU" sz="16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Выплачивает компания М;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6.   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деньги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выплачивают по вторникам</a:t>
            </a:r>
            <a:b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7.    </a:t>
            </a:r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ГЛАВНОЕ: Доверие - самая ценная 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валюта!</a:t>
            </a:r>
            <a:endParaRPr lang="ru-RU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6299" y="1484784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ГКУ, Глава 77, статья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1130. Договор о совместной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деятельности (тот, который подписывается с Компанией М)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1. По договору о совместной деятельности стороны (участники) обязуются совместно действовать без образования юридического лица для достижения определенной цели, не противоречащей закону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870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смешарик зайчи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201" y="4941168"/>
            <a:ext cx="3428203" cy="18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6412931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Comic Sans MS" panose="030F0702030302020204" pitchFamily="66" charset="0"/>
              </a:rPr>
              <a:t>Обратно в сказку</a:t>
            </a:r>
            <a:endParaRPr lang="ru-RU" sz="2000" b="1" dirty="0">
              <a:solidFill>
                <a:srgbClr val="1F497D">
                  <a:lumMod val="5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329" y="692696"/>
            <a:ext cx="87129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Если Инвестор решил вносить по 100 $ в течение </a:t>
            </a:r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 лет, по окончании срока он в течение</a:t>
            </a:r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 5-ти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 лет ежемесячно будет получать по 300 $ 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5 сентября 2014 вы внесли 100 $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5 октября 2014 вы внесли ещё 100 $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………….и так 3 года до 5 сентября 2017 (ровно 3 года) вы вносите по 100 $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5 Октября 2017 года вы получаете 300 $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5 Ноября 2017 года вы получаете ещё 300 $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……….. и так далее в течение 5 лет до 5 Октября 2022 вы получаете по 300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$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ИТОГО: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Вложено 100 $*12 месяцев* 3 года =3600 $</a:t>
            </a:r>
            <a:b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Выплачено 300 $*12 месяца*5 лет = 18000 $ </a:t>
            </a:r>
          </a:p>
          <a:p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Чистая прибыль: 14400 $ 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(за 8 лет)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093" y="4797152"/>
            <a:ext cx="52926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Примечание: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Для вкладов в долларах вам нужно иметь долларовый счёт в США или офшорных юрисдикциях или даже в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Европе.</a:t>
            </a:r>
          </a:p>
          <a:p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0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Ничего не смущает? </a:t>
            </a:r>
            <a:endParaRPr lang="ru-RU" sz="20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16632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Пример: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217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077" y="27184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Цитата от </a:t>
            </a:r>
            <a:r>
              <a:rPr lang="ru-RU" sz="1600" b="1" u="sng" smtClean="0">
                <a:solidFill>
                  <a:srgbClr val="FF0000"/>
                </a:solidFill>
                <a:latin typeface="Comic Sans MS" panose="030F0702030302020204" pitchFamily="66" charset="0"/>
              </a:rPr>
              <a:t>основателей компании М:</a:t>
            </a:r>
            <a:r>
              <a:rPr lang="ru-RU" sz="16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ru-RU" sz="16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ru-RU" sz="16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Мы ничего не гарантируем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...Но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всегда нужно помнить что «Участие высокодоходных проектах сопряжено с риском потери вложенных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средств»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«Гарантий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нет ни в чём. Это точно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. Мы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можем дать вам 1 гарантию 100 процентную гарантию того, что вы можете потерять вложенное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.»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873498"/>
              </p:ext>
            </p:extLst>
          </p:nvPr>
        </p:nvGraphicFramePr>
        <p:xfrm>
          <a:off x="323528" y="1596844"/>
          <a:ext cx="8352928" cy="2789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9704"/>
                <a:gridCol w="44132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компания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М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компания М</a:t>
                      </a:r>
                    </a:p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адреналин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нет гарантий доходности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азарт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нет гарантий возврата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вложенного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опыт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регулируется только «честным словом»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8702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минимальный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платеж, который нельзя уменьшить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нет подтверждений выплат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ничего нет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https://encrypted-tbn2.gstatic.com/images?q=tbn:ANd9GcSMYkQGfIgtN8NDVFoDjm61SyQclo3sTmKTI56mKC57cNp_UGRp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923" y="4509120"/>
            <a:ext cx="441197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195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5762"/>
            <a:ext cx="87129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8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Компания </a:t>
            </a: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по страхованию жизни.</a:t>
            </a:r>
          </a:p>
          <a:p>
            <a:pPr algn="ctr"/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Известно, что компания по страхованию жизни – самый надежный финансовый институт.</a:t>
            </a: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Ч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асто возникающий вопрос к специалистам в страховании жизни 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«в какой валюте инвестировать в компанию по страхованию жизни?»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2996952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Давайте посчитаем и сравним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652" y="3933056"/>
            <a:ext cx="5426720" cy="262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6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353863"/>
              </p:ext>
            </p:extLst>
          </p:nvPr>
        </p:nvGraphicFramePr>
        <p:xfrm>
          <a:off x="395536" y="1484784"/>
          <a:ext cx="3804456" cy="518457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84569"/>
                <a:gridCol w="1407719"/>
                <a:gridCol w="1212168"/>
              </a:tblGrid>
              <a:tr h="4320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Ставка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индексации</a:t>
                      </a: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Курс долл. к грн.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007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5,05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5,99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16%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7,94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7,98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10%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15,00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17,00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7%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3005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2027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20,00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308720"/>
              </p:ext>
            </p:extLst>
          </p:nvPr>
        </p:nvGraphicFramePr>
        <p:xfrm>
          <a:off x="5076056" y="1484784"/>
          <a:ext cx="3744416" cy="513942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584176"/>
                <a:gridCol w="1152128"/>
                <a:gridCol w="1008112"/>
              </a:tblGrid>
              <a:tr h="3507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Доходность, грн*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Доходность,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**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7%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19%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17%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13%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13%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3507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Средняя доходность за период, 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317396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 - согласно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МетЛайф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/>
                      </a:r>
                      <a:b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** - согласно данным рынка и предположениям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МетЛайф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4804" y="260648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ИСХОДНЫЕ ДАННЫЕ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1056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09556"/>
              </p:ext>
            </p:extLst>
          </p:nvPr>
        </p:nvGraphicFramePr>
        <p:xfrm>
          <a:off x="611560" y="14287"/>
          <a:ext cx="4051300" cy="221361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46798"/>
                <a:gridCol w="1378952"/>
                <a:gridCol w="1425550"/>
              </a:tblGrid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Общие параметры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Программа: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Клиент: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Мужчина, 30 лет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Срок страхования: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20 лет (2007-2027 гг.)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Выпуск полиса: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Ноябрь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Курс доллара США отображается согласно курсу НБУ на наябрь месяц каждого года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Гривневая программа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Размер первой премии (СП):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Страховая сумма (СС):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74 622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Техническая ставка </a:t>
                      </a:r>
                      <a:r>
                        <a:rPr lang="ru-RU" sz="11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инвест</a:t>
                      </a:r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 дохода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763939"/>
              </p:ext>
            </p:extLst>
          </p:nvPr>
        </p:nvGraphicFramePr>
        <p:xfrm>
          <a:off x="539552" y="2348880"/>
          <a:ext cx="4176464" cy="437890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09848"/>
                <a:gridCol w="790731"/>
                <a:gridCol w="1267773"/>
                <a:gridCol w="1008112"/>
              </a:tblGrid>
              <a:tr h="3693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СП, грн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Индекса-</a:t>
                      </a:r>
                      <a:r>
                        <a:rPr lang="ru-RU" sz="10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ционная</a:t>
                      </a:r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0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надбав</a:t>
                      </a:r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-ка, грн.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Всего размер СП, грн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384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3 584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957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4 157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1 539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4 739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2 061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5 261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2 640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5 840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3 223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6 423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3 737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6 937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4 292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7 492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4 892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8 092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5 458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8 658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5 978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9 178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6 437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9 637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6 918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10 118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7 424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10 624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7 955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11 155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8 513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11 713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9 099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12 299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9 714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12 914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1695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10 360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13 560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4561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Всего уплаченных СП в пересчете на гривну: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165 582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756025"/>
              </p:ext>
            </p:extLst>
          </p:nvPr>
        </p:nvGraphicFramePr>
        <p:xfrm>
          <a:off x="5292080" y="1412776"/>
          <a:ext cx="3314700" cy="7620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54980"/>
                <a:gridCol w="859720"/>
              </a:tblGrid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Программа </a:t>
                      </a:r>
                      <a:r>
                        <a:rPr lang="ru-RU" sz="11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наминированная</a:t>
                      </a:r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 в долларах США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Размер первой премии (СП):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Страховая сумма (</a:t>
                      </a:r>
                      <a:r>
                        <a:rPr lang="en-US" sz="1100" b="1" u="none" strike="noStrike">
                          <a:effectLst/>
                          <a:latin typeface="Comic Sans MS" panose="030F0702030302020204" pitchFamily="66" charset="0"/>
                        </a:rPr>
                        <a:t>CC):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12 390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>
                          <a:effectLst/>
                          <a:latin typeface="Comic Sans MS" panose="030F0702030302020204" pitchFamily="66" charset="0"/>
                        </a:rPr>
                        <a:t>Техническая ставка инвест дохода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Comic Sans MS" panose="030F0702030302020204" pitchFamily="66" charset="0"/>
                        </a:rPr>
                        <a:t>2,5%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32474"/>
              </p:ext>
            </p:extLst>
          </p:nvPr>
        </p:nvGraphicFramePr>
        <p:xfrm>
          <a:off x="5364088" y="2420888"/>
          <a:ext cx="3150070" cy="430587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9323"/>
                <a:gridCol w="1750039"/>
                <a:gridCol w="820708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СП, долл США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СП, </a:t>
                      </a:r>
                      <a:r>
                        <a:rPr lang="ru-RU" sz="10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3 596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4 794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4 763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4 791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4 796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4 796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9 000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10 200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Comic Sans MS" panose="030F0702030302020204" pitchFamily="66" charset="0"/>
                        </a:rPr>
                        <a:t>181 765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3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12824"/>
              </p:ext>
            </p:extLst>
          </p:nvPr>
        </p:nvGraphicFramePr>
        <p:xfrm>
          <a:off x="251520" y="116632"/>
          <a:ext cx="8640960" cy="252392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52128"/>
                <a:gridCol w="1008112"/>
                <a:gridCol w="936104"/>
                <a:gridCol w="1127717"/>
                <a:gridCol w="168427"/>
                <a:gridCol w="102811"/>
                <a:gridCol w="689277"/>
                <a:gridCol w="1008112"/>
                <a:gridCol w="1224136"/>
                <a:gridCol w="1224136"/>
              </a:tblGrid>
              <a:tr h="185073">
                <a:tc gridSpan="10">
                  <a:txBody>
                    <a:bodyPr/>
                    <a:lstStyle/>
                    <a:p>
                      <a:pPr algn="ctr" fontAlgn="b"/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ПО ДОЖИТИЮ: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7402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СС 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ДИД 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СИФ,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Всего размер выплаты, грн.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СС,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ДИД,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Всего размер выплаты,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Всего размер выплаты,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74 622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57 606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144 823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277 051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12 390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2 041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14 431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288 617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Доходность (Выплата/Всего СП)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167%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Доходность (Выплата/Всего СП)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159%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 gridSpan="10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Разница в оплате страховых премий в гривне и в долларах (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-16 183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306896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Если 1 </a:t>
            </a:r>
            <a:r>
              <a:rPr lang="en-US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USD </a:t>
            </a:r>
            <a:r>
              <a:rPr lang="ru-RU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 момент получения страховой выплаты будет равен </a:t>
            </a:r>
            <a:r>
              <a:rPr lang="ru-RU" sz="1600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25 грн. </a:t>
            </a:r>
            <a:r>
              <a:rPr lang="ru-RU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то клиент получит </a:t>
            </a:r>
            <a:r>
              <a:rPr lang="ru-RU" sz="1600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360 775 грн.</a:t>
            </a:r>
          </a:p>
          <a:p>
            <a:pPr algn="ctr"/>
            <a:endParaRPr lang="ru-RU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… а если 1 </a:t>
            </a:r>
            <a:r>
              <a:rPr lang="en-US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USD 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на момент получения страховой выплаты будет равен </a:t>
            </a:r>
            <a:r>
              <a:rPr lang="ru-RU" sz="1600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15 </a:t>
            </a:r>
            <a:r>
              <a:rPr lang="ru-RU" sz="1600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грн. 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то клиент получит </a:t>
            </a:r>
            <a:r>
              <a:rPr lang="ru-RU" sz="1600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216 465 грн.</a:t>
            </a:r>
            <a:r>
              <a:rPr lang="ru-RU" sz="1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, вне зависимости от того, сколько внесет.</a:t>
            </a:r>
            <a:endParaRPr lang="ru-RU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endParaRPr lang="ru-RU" sz="16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509120"/>
            <a:ext cx="4937401" cy="20894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1949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UAH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202729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USD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0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49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 ЕСЛИ ДОЛЛАР БУДЕТ СТОИТЬ 25 грн. и БОЛЬШЕ?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348880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Сравним 3 варианта.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269" y="3371799"/>
            <a:ext cx="3812059" cy="332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096650"/>
              </p:ext>
            </p:extLst>
          </p:nvPr>
        </p:nvGraphicFramePr>
        <p:xfrm>
          <a:off x="395536" y="1268760"/>
          <a:ext cx="3804456" cy="531872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84569"/>
                <a:gridCol w="1407719"/>
                <a:gridCol w="1212168"/>
              </a:tblGrid>
              <a:tr h="6480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Ставка индексации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Курс долл. </a:t>
                      </a:r>
                      <a:endParaRPr lang="ru-RU" sz="14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к </a:t>
                      </a:r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грн.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007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5,05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5,99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16%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7,94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7,98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10%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7,99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15,00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17,00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7%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1810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  <a:tr h="2221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2027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25,00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52" marR="9052" marT="9052" marB="0" anchor="b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4804" y="260648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ИСХОДНЫЕ ДАННЫЕ</a:t>
            </a:r>
          </a:p>
          <a:p>
            <a:endParaRPr lang="ru-RU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039406"/>
              </p:ext>
            </p:extLst>
          </p:nvPr>
        </p:nvGraphicFramePr>
        <p:xfrm>
          <a:off x="5076056" y="1268761"/>
          <a:ext cx="3744416" cy="532859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584176"/>
                <a:gridCol w="1152128"/>
                <a:gridCol w="1008112"/>
              </a:tblGrid>
              <a:tr h="4320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Доходность, грн*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Доходность,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**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7%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19%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17%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13%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13%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6%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11%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1753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8%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4%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3507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Средняя доходность за период, 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12%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5%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</a:tr>
              <a:tr h="689056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 - согласно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МетЛайф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/>
                      </a:r>
                      <a:b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</a:b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** - согласно данным рынка и предположениям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МетЛайф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768" marR="8768" marT="876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6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63776"/>
              </p:ext>
            </p:extLst>
          </p:nvPr>
        </p:nvGraphicFramePr>
        <p:xfrm>
          <a:off x="251520" y="711283"/>
          <a:ext cx="2664296" cy="604866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83261"/>
                <a:gridCol w="1381035"/>
              </a:tblGrid>
              <a:tr h="475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Всего размер СП, </a:t>
                      </a:r>
                      <a:r>
                        <a:rPr lang="ru-RU" sz="1200" b="1" u="none" strike="noStrike" dirty="0" err="1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3 </a:t>
                      </a:r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030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3596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Comic Sans MS" panose="030F0702030302020204" pitchFamily="66" charset="0"/>
                        </a:rPr>
                        <a:t>4794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4763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4791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4796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4796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9000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2432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15000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  <a:tr h="70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Всего уплаченных </a:t>
                      </a:r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СП,</a:t>
                      </a:r>
                      <a:r>
                        <a:rPr lang="ru-RU" sz="1200" b="1" u="none" strike="noStrike" baseline="0" dirty="0" smtClean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200" b="1" u="none" strike="noStrike" baseline="0" dirty="0" err="1" smtClean="0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219 565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8479" marR="8479" marT="8479" marB="0" anchor="b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066836"/>
              </p:ext>
            </p:extLst>
          </p:nvPr>
        </p:nvGraphicFramePr>
        <p:xfrm>
          <a:off x="3273103" y="764704"/>
          <a:ext cx="5616624" cy="195677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52128"/>
                <a:gridCol w="1008112"/>
                <a:gridCol w="936104"/>
                <a:gridCol w="2520280"/>
              </a:tblGrid>
              <a:tr h="185073">
                <a:tc gridSpan="4">
                  <a:txBody>
                    <a:bodyPr/>
                    <a:lstStyle/>
                    <a:p>
                      <a:pPr algn="ctr" fontAlgn="b"/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ПО ДОЖИТИЮ: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7402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ГСС на дату окончания договора, 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ДИД 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СИФ,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Всего размер выплаты, грн.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222 479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113 329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нет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335 808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Доходность (Выплата/Всего СП)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153%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896431"/>
            <a:ext cx="4314974" cy="29615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3066694"/>
            <a:ext cx="7128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Вы самостоятельно контролируете сколько платить и когда.</a:t>
            </a:r>
          </a:p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Вы решаете какой реальный курс инфляции в стране.</a:t>
            </a:r>
          </a:p>
          <a:p>
            <a:pPr algn="ctr"/>
            <a:r>
              <a:rPr lang="ru-RU" sz="15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 получаете планируемый и ожидаемый результат.</a:t>
            </a:r>
            <a:endParaRPr lang="ru-RU" sz="15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1663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 ИНДИВИДУАЛЬНАЯ ПРОЦЕДУРА ИНДЕКСАЦИИ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156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45715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Самые популярные инструменты инвестирования:</a:t>
            </a:r>
          </a:p>
          <a:p>
            <a:endParaRPr lang="ru-RU" sz="22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Банковские депозиты и текущие счета.</a:t>
            </a: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Собственный бизнес.</a:t>
            </a: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Паи в </a:t>
            </a:r>
            <a:r>
              <a:rPr lang="ru-RU" sz="22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ПИФах</a:t>
            </a: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(паевых инвестиционных фондах).</a:t>
            </a: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Недвижимость.</a:t>
            </a:r>
          </a:p>
          <a:p>
            <a:pPr marL="342900" indent="-342900">
              <a:buFontTx/>
              <a:buAutoNum type="arabicPeriod"/>
            </a:pPr>
            <a:r>
              <a:rPr lang="ru-RU" sz="22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Предметы искусства.</a:t>
            </a: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Золото.</a:t>
            </a:r>
            <a:endParaRPr lang="en-US" sz="22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Участие во взаимных международных инвестиционных фондах (на примере Проекта «ВФ «М»)</a:t>
            </a:r>
            <a:endParaRPr lang="en-US" sz="22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Договора долгосрочного страхования жизни.</a:t>
            </a:r>
          </a:p>
          <a:p>
            <a:endParaRPr lang="ru-RU" sz="22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ru-RU" sz="22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952792"/>
            <a:ext cx="5205163" cy="290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9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 СТАНДАРТНАЯ ПРОЦЕДУРА ИНДЕКСАЦИИ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93414"/>
              </p:ext>
            </p:extLst>
          </p:nvPr>
        </p:nvGraphicFramePr>
        <p:xfrm>
          <a:off x="179512" y="555940"/>
          <a:ext cx="3024336" cy="625385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6064"/>
                <a:gridCol w="864096"/>
                <a:gridCol w="864096"/>
                <a:gridCol w="720080"/>
              </a:tblGrid>
              <a:tr h="28077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Гривневая программа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200" b="1" dirty="0"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83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Первая СП, грн.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83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ГСС,</a:t>
                      </a:r>
                      <a:r>
                        <a:rPr lang="ru-RU" sz="1200" b="1" baseline="0" dirty="0" smtClean="0">
                          <a:effectLst/>
                          <a:latin typeface="Comic Sans MS" panose="030F0702030302020204" pitchFamily="66" charset="0"/>
                        </a:rPr>
                        <a:t> грн.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70 658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5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СП, грн</a:t>
                      </a:r>
                      <a:r>
                        <a:rPr lang="ru-RU" sz="1200" b="1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Индекс. </a:t>
                      </a: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надбавка, грн. 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СП</a:t>
                      </a: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US" sz="1200" b="1" dirty="0" err="1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364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3 394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907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3 937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1 458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4 488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1 951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4 981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2 499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5 529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3 052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6 082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3 539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6 569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4 064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7 094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4 632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7 662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5 168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8 198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5 660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8 690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6 095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9 125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6 551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9 581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7 030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10 060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7 533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10 563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8 061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11 091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8 616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11 646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9 198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12 228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164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9 809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12 839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</a:tr>
              <a:tr h="71528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Всего уплаченных </a:t>
                      </a: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СП, гривна:</a:t>
                      </a: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156 </a:t>
                      </a: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785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44404" marR="44404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09561"/>
              </p:ext>
            </p:extLst>
          </p:nvPr>
        </p:nvGraphicFramePr>
        <p:xfrm>
          <a:off x="3347864" y="610106"/>
          <a:ext cx="5616624" cy="179043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52128"/>
                <a:gridCol w="1008112"/>
                <a:gridCol w="936104"/>
                <a:gridCol w="2520280"/>
              </a:tblGrid>
              <a:tr h="185073">
                <a:tc gridSpan="4">
                  <a:txBody>
                    <a:bodyPr/>
                    <a:lstStyle/>
                    <a:p>
                      <a:pPr algn="ctr" fontAlgn="b"/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ПО ДОЖИТИЮ: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5328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ГСС, 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ДИД 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СИФ,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  <a:latin typeface="Comic Sans MS" panose="030F0702030302020204" pitchFamily="66" charset="0"/>
                        </a:rPr>
                        <a:t>Всего размер выплаты, грн.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70 658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54 545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134 440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omic Sans MS" panose="030F0702030302020204" pitchFamily="66" charset="0"/>
                        </a:rPr>
                        <a:t>259 643</a:t>
                      </a:r>
                      <a:endParaRPr lang="ru-RU" sz="18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Доходность </a:t>
                      </a:r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(Выплата/Всего 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СП)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166%</a:t>
                      </a:r>
                      <a:endParaRPr lang="ru-RU" sz="1800" b="1" dirty="0" smtClean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197153"/>
            <a:ext cx="4006247" cy="25662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47864" y="2996952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Компания сама о Вас позаботиться и предоставит возможность увеличить платеж </a:t>
            </a:r>
          </a:p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на оптимальный индекс инфляции.</a:t>
            </a:r>
          </a:p>
          <a:p>
            <a:pPr algn="ctr"/>
            <a:r>
              <a:rPr lang="ru-RU" sz="15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 Вы получите выгоду!</a:t>
            </a:r>
            <a:endParaRPr lang="ru-RU" sz="15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09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5759" y="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3. ДОГОВОР ДОЛГОСРОЧНОГО СТРАХОВАНИЯ, НОМИНИРОВАННЫЙ В ДОЛЛАРАХ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2095"/>
              </p:ext>
            </p:extLst>
          </p:nvPr>
        </p:nvGraphicFramePr>
        <p:xfrm>
          <a:off x="179512" y="692696"/>
          <a:ext cx="3384376" cy="596205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92088"/>
                <a:gridCol w="936104"/>
                <a:gridCol w="936104"/>
                <a:gridCol w="720080"/>
              </a:tblGrid>
              <a:tr h="37014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Программа, </a:t>
                      </a: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номинированная в долларах США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903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Первая СП, </a:t>
                      </a: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долл.: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2836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ГСС, </a:t>
                      </a:r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долл.: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12 390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270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omic Sans MS" panose="030F0702030302020204" pitchFamily="66" charset="0"/>
                        </a:rPr>
                        <a:t>Год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СП, </a:t>
                      </a:r>
                      <a:r>
                        <a:rPr lang="en-US" sz="1200" b="1" dirty="0" err="1">
                          <a:effectLst/>
                          <a:latin typeface="Comic Sans MS" panose="030F0702030302020204" pitchFamily="66" charset="0"/>
                        </a:rPr>
                        <a:t>долл</a:t>
                      </a: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 США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СП, </a:t>
                      </a:r>
                      <a:r>
                        <a:rPr lang="en-US" sz="1200" b="1" dirty="0" err="1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3 030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3 596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2009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4 794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4 763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4 791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4 796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4 796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9 000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2017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2018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2019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2021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2022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2023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2024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2025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2026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600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omic Sans MS" panose="030F0702030302020204" pitchFamily="66" charset="0"/>
                        </a:rPr>
                        <a:t>15 000</a:t>
                      </a: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  <a:tr h="19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Всего СП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12 000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omic Sans MS" panose="030F0702030302020204" pitchFamily="66" charset="0"/>
                        </a:rPr>
                        <a:t>219 565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  <a:tc hMerge="1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53345" marR="53345" marT="0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908078"/>
              </p:ext>
            </p:extLst>
          </p:nvPr>
        </p:nvGraphicFramePr>
        <p:xfrm>
          <a:off x="3635896" y="660364"/>
          <a:ext cx="5420852" cy="19019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92088"/>
                <a:gridCol w="720080"/>
                <a:gridCol w="812340"/>
                <a:gridCol w="1584176"/>
                <a:gridCol w="1512168"/>
              </a:tblGrid>
              <a:tr h="185073">
                <a:tc gridSpan="5">
                  <a:txBody>
                    <a:bodyPr/>
                    <a:lstStyle/>
                    <a:p>
                      <a:pPr algn="ctr" fontAlgn="b"/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ПО ДОЖИТИЮ:</a:t>
                      </a:r>
                    </a:p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5328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ГСС, долл.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ДИД , </a:t>
                      </a:r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долл.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СИФ, </a:t>
                      </a:r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грн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Всего размер выплаты, </a:t>
                      </a:r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долл.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Всего размер выплаты в грн.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</a:tr>
              <a:tr h="18507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12 390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omic Sans MS" panose="030F0702030302020204" pitchFamily="66" charset="0"/>
                        </a:rPr>
                        <a:t>2 041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omic Sans MS" panose="030F0702030302020204" pitchFamily="66" charset="0"/>
                        </a:rPr>
                        <a:t>нет</a:t>
                      </a:r>
                      <a:endParaRPr lang="ru-RU" sz="12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omic Sans MS" panose="030F0702030302020204" pitchFamily="66" charset="0"/>
                        </a:rPr>
                        <a:t>14 431</a:t>
                      </a:r>
                      <a:endParaRPr lang="ru-RU" sz="18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effectLst/>
                          <a:latin typeface="Comic Sans MS" panose="030F0702030302020204" pitchFamily="66" charset="0"/>
                        </a:rPr>
                        <a:t>360 772</a:t>
                      </a:r>
                      <a:endParaRPr lang="ru-RU" sz="1800" b="1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</a:tr>
              <a:tr h="486517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Доходность </a:t>
                      </a:r>
                      <a:endParaRPr lang="ru-RU" sz="1200" b="1" u="none" strike="noStrike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l" fontAlgn="b"/>
                      <a:r>
                        <a:rPr lang="ru-RU" sz="1200" b="1" u="none" strike="noStrike" dirty="0" smtClean="0">
                          <a:effectLst/>
                          <a:latin typeface="Comic Sans MS" panose="030F0702030302020204" pitchFamily="66" charset="0"/>
                        </a:rPr>
                        <a:t>(Выплата/Всего </a:t>
                      </a:r>
                      <a:r>
                        <a:rPr lang="ru-RU" sz="1200" b="1" u="none" strike="noStrike" dirty="0">
                          <a:effectLst/>
                          <a:latin typeface="Comic Sans MS" panose="030F0702030302020204" pitchFamily="66" charset="0"/>
                        </a:rPr>
                        <a:t>СП)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254" marR="9254" marT="9254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16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%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9254" marR="9254" marT="9254" marB="0" anchor="b"/>
                </a:tc>
              </a:tr>
            </a:tbl>
          </a:graphicData>
        </a:graphic>
      </p:graphicFrame>
      <p:pic>
        <p:nvPicPr>
          <p:cNvPr id="3074" name="Picture 2" descr="https://encrypted-tbn3.gstatic.com/images?q=tbn:ANd9GcQb2WODBtE_ZhZI8xy6o208MwmaT7egjyypgiBSOrVGPwZzL4N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55563"/>
            <a:ext cx="2991559" cy="257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52828" y="2708920"/>
            <a:ext cx="5904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Сегодня Вы уверены в своей платежеспособности. </a:t>
            </a:r>
          </a:p>
          <a:p>
            <a:pPr algn="ctr"/>
            <a:r>
              <a:rPr lang="ru-RU" sz="1500" b="1" dirty="0" smtClean="0">
                <a:latin typeface="Comic Sans MS" panose="030F0702030302020204" pitchFamily="66" charset="0"/>
              </a:rPr>
              <a:t>Но сможете ли Вы ежегодно вносить платежи при изменении курса доллара?</a:t>
            </a:r>
          </a:p>
          <a:p>
            <a:pPr algn="ctr"/>
            <a:r>
              <a:rPr lang="ru-RU" sz="15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Ведь долгосрочное страхование жизни предполагает регулярные платежи, в противном случае договор не принесет ожидаемой доходности!</a:t>
            </a:r>
            <a:endParaRPr lang="ru-RU" sz="15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61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8864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РЕЗЮМЕ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838705"/>
              </p:ext>
            </p:extLst>
          </p:nvPr>
        </p:nvGraphicFramePr>
        <p:xfrm>
          <a:off x="395536" y="569732"/>
          <a:ext cx="8496944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  <a:gridCol w="1728192"/>
                <a:gridCol w="2304256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200" b="1" u="none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</a:rPr>
                        <a:t>Индивидуальная процедура индексации</a:t>
                      </a:r>
                      <a:endParaRPr lang="ru-RU" sz="1200" b="1" u="none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rPr>
                        <a:t>Стандартная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rPr>
                        <a:t> индексация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rPr>
                        <a:t>Договор, номинированный в долларах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Всего уплаченных СП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в пересчете на гривну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219 565</a:t>
                      </a: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156 785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219 565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Всего размер выплаты, грн.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335 808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259 643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360 772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Доходность (Выплата/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Всего СП)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anose="030F0702030302020204" pitchFamily="66" charset="0"/>
                        </a:rPr>
                        <a:t>153%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anose="030F0702030302020204" pitchFamily="66" charset="0"/>
                        </a:rPr>
                        <a:t>166%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anose="030F0702030302020204" pitchFamily="66" charset="0"/>
                        </a:rPr>
                        <a:t>164%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122" name="Picture 2" descr="Результат пошуку зображень за запитом &quot;личные финансы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85809"/>
            <a:ext cx="3816424" cy="273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093298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Не рискуйте деньгами!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90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870" y="191707"/>
            <a:ext cx="64452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Ни один эксперт не берется делать прогнозы, относительно стоимости доллара на ближайшее будущее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144" y="14287"/>
            <a:ext cx="2306827" cy="1296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394192"/>
            <a:ext cx="871296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Так стоит ли брать на себя обязательства регулярных платежей в иностранной </a:t>
            </a:r>
            <a:r>
              <a:rPr lang="ru-RU" sz="1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валюте, если источник регулярного дохода выражен в гривне?</a:t>
            </a:r>
          </a:p>
          <a:p>
            <a:endParaRPr lang="ru-RU" sz="14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1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Статистика 2008-2009гг. говорит о том, что большинство (по некоторым оценкам, 90%) клиентов «перевели» свои договора в гривну, так как не смогли оплачивать договора по новому курсу.</a:t>
            </a:r>
          </a:p>
          <a:p>
            <a:endParaRPr lang="ru-RU" sz="1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1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Сегодняшняя статистика говорит о том, что клиенты массово ничего не «переводят», а просто либо уменьшают по максимуму размер страхового взноса, либо расторгают эти договора в связи с невозможностью оплаты. И в том и другом случае, это означает, что клиент никогда не накопит ту сумму, которую он планировал первоначально, а соответственно не реализует полностью или частично ту потребность, ради которой такой договор заключался (пенсия, обучение ребенку и т.д.). Тогда вопрос – а в чем тогда смысл заключения таких договоров для клиента? </a:t>
            </a:r>
          </a:p>
          <a:p>
            <a:endParaRPr lang="ru-RU" sz="1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1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Большинство компаний страхования жизни ограничивают или полностью прекращают предлагать «долларовые» программы на рынке, не столько в связи с оценкой внутренних рисков, сколько в связи с оценкой риском неплатежеспособности клиента, в связи с чем сама компания несет убытки. </a:t>
            </a:r>
          </a:p>
          <a:p>
            <a:endParaRPr lang="ru-RU" sz="14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1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Т.е. для компании страхования жизни выгоды нет, для клиента (здесь говорим о среднестатистическом клиенте со средним доходом в гривне) выгоды нет. </a:t>
            </a:r>
            <a:endParaRPr lang="ru-RU" sz="1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ru-RU" sz="1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1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Поэтому ответ </a:t>
            </a:r>
            <a:r>
              <a:rPr lang="ru-RU" sz="1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прост. Нет. Только национальная валюта.</a:t>
            </a:r>
          </a:p>
        </p:txBody>
      </p:sp>
    </p:spTree>
    <p:extLst>
      <p:ext uri="{BB962C8B-B14F-4D97-AF65-F5344CB8AC3E}">
        <p14:creationId xmlns:p14="http://schemas.microsoft.com/office/powerpoint/2010/main" val="419004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11663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РЕЗЮМЕ: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28111"/>
              </p:ext>
            </p:extLst>
          </p:nvPr>
        </p:nvGraphicFramePr>
        <p:xfrm>
          <a:off x="107504" y="485960"/>
          <a:ext cx="8928989" cy="5780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008112"/>
                <a:gridCol w="720080"/>
                <a:gridCol w="1008112"/>
                <a:gridCol w="864096"/>
                <a:gridCol w="936104"/>
                <a:gridCol w="792088"/>
                <a:gridCol w="1008112"/>
                <a:gridCol w="1152125"/>
              </a:tblGrid>
              <a:tr h="625541"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Банк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Бизнес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ПИФ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Недви-</a:t>
                      </a:r>
                    </a:p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жимость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Искусство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Золото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ВФ «М»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Полис СЖ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Без стартового капитала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Надежность</a:t>
                      </a:r>
                      <a:r>
                        <a:rPr lang="ru-RU" sz="1000" b="1" baseline="0" dirty="0" smtClean="0">
                          <a:latin typeface="Comic Sans MS" panose="030F0702030302020204" pitchFamily="66" charset="0"/>
                        </a:rPr>
                        <a:t> инвестиций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/ 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Налоговая скидка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+</a:t>
                      </a:r>
                    </a:p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(только пенсионные </a:t>
                      </a:r>
                      <a:r>
                        <a:rPr lang="ru-RU" sz="1000" b="1" dirty="0" err="1" smtClean="0">
                          <a:latin typeface="Comic Sans MS" panose="030F0702030302020204" pitchFamily="66" charset="0"/>
                        </a:rPr>
                        <a:t>накопл</a:t>
                      </a:r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.)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Гарантированная </a:t>
                      </a:r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доходность</a:t>
                      </a:r>
                      <a:r>
                        <a:rPr lang="en-US" sz="1000" b="1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в</a:t>
                      </a:r>
                      <a:r>
                        <a:rPr lang="ru-RU" sz="1000" b="1" baseline="0" dirty="0" smtClean="0">
                          <a:latin typeface="Comic Sans MS" panose="030F0702030302020204" pitchFamily="66" charset="0"/>
                        </a:rPr>
                        <a:t> долгосрочной перспективе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/ 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Социальная</a:t>
                      </a:r>
                      <a:r>
                        <a:rPr lang="ru-RU" sz="1000" b="1" baseline="0" dirty="0" smtClean="0">
                          <a:latin typeface="Comic Sans MS" panose="030F0702030302020204" pitchFamily="66" charset="0"/>
                        </a:rPr>
                        <a:t> защита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Защита от инфляции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Пенсионное обеспечение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 / 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625541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omic Sans MS" panose="030F0702030302020204" pitchFamily="66" charset="0"/>
                        </a:rPr>
                        <a:t>Отсутствие профессиональных знаний</a:t>
                      </a:r>
                      <a:endParaRPr lang="ru-RU" sz="10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ru-RU" sz="1400" b="1" dirty="0"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+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51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762" y="152453"/>
            <a:ext cx="2391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ИТОГИ!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AutoShape 2" descr="Результат пошуку зображень за запитом &quot;алладин и золото&quot;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Результат пошуку зображень за запитом &quot;алладин и золото&quot;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35429" y="128072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Правильный план действий таков: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218" y="602103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Доход (первый либо регулярный)</a:t>
            </a:r>
            <a:endParaRPr lang="ru-RU" u="sng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3689" y="2054934"/>
            <a:ext cx="5499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Полис страхования жизни (рисковый + накопительный) в национальной валюте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149352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3-х месячный денежный запас для обеспечения себя и семьи самым необходимым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4302012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Другие инвестиции в национальной и иностранной валюте, с возможностью нерегулярного пополнения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703" y="561145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4.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Бизнес, рисковые инвестиции, казино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86" name="Picture 2" descr="https://encrypted-tbn2.gstatic.com/images?q=tbn:ANd9GcRIBQN6WZ0JV-2CCzIbyggaWmudDdEkkOzfNMAHafC5X_1-Y8MqZ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182" y="521785"/>
            <a:ext cx="1447261" cy="144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encrypted-tbn2.gstatic.com/images?q=tbn:ANd9GcRQbkimcN0oSthlJrEvLjaWviIxyHjnzRxwz_8nAZVDsdLjDXb9bA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238" y="1700808"/>
            <a:ext cx="2038672" cy="135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6" descr="Результат пошуку зображень за запитом &quot;банка с деньгами&quot;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626" y="2963513"/>
            <a:ext cx="1946050" cy="12950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690" y="4100394"/>
            <a:ext cx="1968220" cy="13265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629" y="5426960"/>
            <a:ext cx="2052495" cy="1365842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2378874">
            <a:off x="4000725" y="1447180"/>
            <a:ext cx="767969" cy="2393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ight Arrow 18"/>
          <p:cNvSpPr/>
          <p:nvPr/>
        </p:nvSpPr>
        <p:spPr>
          <a:xfrm rot="8170010">
            <a:off x="4050128" y="2827105"/>
            <a:ext cx="724683" cy="2393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ight Arrow 20"/>
          <p:cNvSpPr/>
          <p:nvPr/>
        </p:nvSpPr>
        <p:spPr>
          <a:xfrm rot="2454373">
            <a:off x="4060628" y="3909764"/>
            <a:ext cx="724683" cy="2393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ight Arrow 21"/>
          <p:cNvSpPr/>
          <p:nvPr/>
        </p:nvSpPr>
        <p:spPr>
          <a:xfrm rot="8565870">
            <a:off x="4011241" y="5325662"/>
            <a:ext cx="724683" cy="2393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82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2" y="-93167"/>
            <a:ext cx="9268222" cy="712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40553" y="404664"/>
            <a:ext cx="43973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Дякуємо</a:t>
            </a:r>
            <a:r>
              <a:rPr lang="ru-RU" sz="7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!</a:t>
            </a:r>
            <a:endParaRPr lang="en-US" sz="7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87777" y="5301208"/>
            <a:ext cx="43348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Спасибо!</a:t>
            </a:r>
            <a:endParaRPr lang="en-US" sz="7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" name="Picture 2" descr="http://i.dengi.ua/m/350x0/73188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2" y="347663"/>
            <a:ext cx="3744416" cy="31294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043908" y="573581"/>
            <a:ext cx="5100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Всем известно и многократно проверено, что инвестиции, которые предусматривают </a:t>
            </a:r>
            <a:r>
              <a:rPr lang="ru-RU" sz="2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регулярные платежи, должны осуществляться исключительно 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 национальной валюте!</a:t>
            </a:r>
            <a:endParaRPr lang="ru-RU" sz="24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78" y="414908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Остальные инвестиции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(с нерегулярными или разовыми платежами) 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можно и нужно делать в иностранной валюте.</a:t>
            </a:r>
            <a:endParaRPr lang="ru-RU" sz="24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824" y="5571684"/>
            <a:ext cx="8280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Давайте рассмотрим известные украинскому населению инструменты инвестирования по порядку.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4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62997"/>
            <a:ext cx="5085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Банковские депозиты и текущие счета.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532329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Можно и нужно инвестировать в банк!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368" y="1149406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Самые популярные банковские инструменты: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д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епозит в национальной и в иностранной валюте;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т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екущий счет.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445659"/>
              </p:ext>
            </p:extLst>
          </p:nvPr>
        </p:nvGraphicFramePr>
        <p:xfrm>
          <a:off x="323528" y="2134592"/>
          <a:ext cx="3528392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4185"/>
                <a:gridCol w="18642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rPr>
                        <a:t>депозита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rPr>
                        <a:t>депозита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% (доход)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%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не фиксируется, его может не быть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выбор любой валюты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гарантия возврата – </a:t>
                      </a:r>
                      <a:r>
                        <a:rPr lang="en-US" sz="1200" dirty="0" smtClean="0">
                          <a:latin typeface="Comic Sans MS" panose="030F0702030302020204" pitchFamily="66" charset="0"/>
                        </a:rPr>
                        <a:t>max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200 000 грн.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возможность досрочного расторжения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возможна пеня со стороны банка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при расторжении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ограничения со стороны НБУ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(в будущем)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налог на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полученный доход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663501"/>
              </p:ext>
            </p:extLst>
          </p:nvPr>
        </p:nvGraphicFramePr>
        <p:xfrm>
          <a:off x="4427984" y="2204864"/>
          <a:ext cx="4536504" cy="146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4482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текущего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счета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текущего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счета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возможность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снятия средств в любой момент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низкий % (0,1-5%)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выбор любой валюты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гарантия возврата –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Comic Sans MS" panose="030F0702030302020204" pitchFamily="66" charset="0"/>
                        </a:rPr>
                        <a:t>max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200 000 грн.</a:t>
                      </a:r>
                    </a:p>
                    <a:p>
                      <a:pPr algn="ctr"/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5516" y="5157192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Рекомендуется размещать деньги в национальной и иностранной валюте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 Банк для диверсификации рисков инвестиционного портфеля.</a:t>
            </a:r>
          </a:p>
          <a:p>
            <a:pPr algn="ctr"/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Данные инвестиции (в иностранной валюте) могут быть нерегулярными, что максимально подходит клиентам с доходам в национальной валюте.</a:t>
            </a:r>
          </a:p>
          <a:p>
            <a:pPr algn="ctr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393305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+ Ваши варианты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6146" name="Picture 2" descr="Результат пошуку зображень за запитом &quot;бан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0"/>
            <a:ext cx="317182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62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8864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Вот она надежность…</a:t>
            </a:r>
            <a:endParaRPr lang="ru-RU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764704"/>
            <a:ext cx="9144000" cy="446276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СПИСОК ЛИКВИДИРОВАННЫХ БАНКОВ ЗА 2008-2009</a:t>
            </a:r>
            <a:endParaRPr lang="ru-RU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30" y="1340768"/>
            <a:ext cx="842700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</a:rPr>
              <a:t>1.  АТ «ГРАДОБАНК»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2.  ТОВ «КИЇВСЬКИЙ  </a:t>
            </a:r>
            <a:r>
              <a:rPr lang="ru-RU" sz="1600" b="1" dirty="0" smtClean="0">
                <a:latin typeface="Comic Sans MS" panose="030F0702030302020204" pitchFamily="66" charset="0"/>
              </a:rPr>
              <a:t>УНІВЕРСАЛЬНИЙ БАНК</a:t>
            </a:r>
            <a:r>
              <a:rPr lang="ru-RU" sz="1600" b="1" dirty="0">
                <a:latin typeface="Comic Sans MS" panose="030F0702030302020204" pitchFamily="66" charset="0"/>
              </a:rPr>
              <a:t>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3.  КАБ «СЛОВ’ЯНСЬКИЙ»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4.  ВАТ «ЄВРОПЕЙСЬКИЙ </a:t>
            </a:r>
            <a:r>
              <a:rPr lang="ru-RU" sz="1600" b="1" dirty="0" smtClean="0">
                <a:latin typeface="Comic Sans MS" panose="030F0702030302020204" pitchFamily="66" charset="0"/>
              </a:rPr>
              <a:t>БАНК РОЗВИТКУ </a:t>
            </a:r>
            <a:r>
              <a:rPr lang="ru-RU" sz="1600" b="1" dirty="0">
                <a:latin typeface="Comic Sans MS" panose="030F0702030302020204" pitchFamily="66" charset="0"/>
              </a:rPr>
              <a:t>ТА  ЗАОЩАДЖЕНЬ»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5.  ВАТ  КБ “ПРИЧОРНОМОР’Я”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6.  ВАТ  АКБ «ОДЕСА-БАНК»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7.  АКБ «ЄВРОПЕЙСЬКИЙ»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8.  ВАТ КБ  «</a:t>
            </a:r>
            <a:r>
              <a:rPr lang="ru-RU" sz="1600" b="1" dirty="0" smtClean="0">
                <a:latin typeface="Comic Sans MS" panose="030F0702030302020204" pitchFamily="66" charset="0"/>
              </a:rPr>
              <a:t>НАЦІОНАЛЬНИЙ СТАНДАРТ</a:t>
            </a:r>
            <a:r>
              <a:rPr lang="ru-RU" sz="1600" b="1" dirty="0">
                <a:latin typeface="Comic Sans MS" panose="030F0702030302020204" pitchFamily="66" charset="0"/>
              </a:rPr>
              <a:t>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9.  АК «БАНК  </a:t>
            </a:r>
            <a:r>
              <a:rPr lang="ru-RU" sz="1600" b="1" dirty="0" smtClean="0">
                <a:latin typeface="Comic Sans MS" panose="030F0702030302020204" pitchFamily="66" charset="0"/>
              </a:rPr>
              <a:t>РЕГІОНАЛЬНОГО РОЗВИТКУ</a:t>
            </a:r>
            <a:r>
              <a:rPr lang="ru-RU" sz="1600" b="1" dirty="0">
                <a:latin typeface="Comic Sans MS" panose="030F0702030302020204" pitchFamily="66" charset="0"/>
              </a:rPr>
              <a:t>» 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10. АКБ «СХІДНО-</a:t>
            </a:r>
            <a:r>
              <a:rPr lang="uk-UA" sz="1600" b="1" dirty="0">
                <a:latin typeface="Comic Sans MS" panose="030F0702030302020204" pitchFamily="66" charset="0"/>
              </a:rPr>
              <a:t>Є</a:t>
            </a:r>
            <a:r>
              <a:rPr lang="ru-RU" sz="1600" b="1" dirty="0" smtClean="0">
                <a:latin typeface="Comic Sans MS" panose="030F0702030302020204" pitchFamily="66" charset="0"/>
              </a:rPr>
              <a:t>ВРОПЕЙСЬКИЙ БАНК»</a:t>
            </a:r>
            <a:endParaRPr lang="uk-UA" sz="1600" b="1" dirty="0">
              <a:latin typeface="Comic Sans MS" panose="030F0702030302020204" pitchFamily="66" charset="0"/>
            </a:endParaRPr>
          </a:p>
          <a:p>
            <a:r>
              <a:rPr lang="en-US" sz="1600" b="1" dirty="0">
                <a:latin typeface="Comic Sans MS" panose="030F0702030302020204" pitchFamily="66" charset="0"/>
              </a:rPr>
              <a:t>1</a:t>
            </a:r>
            <a:r>
              <a:rPr lang="ru-RU" sz="1600" b="1" dirty="0">
                <a:latin typeface="Comic Sans MS" panose="030F0702030302020204" pitchFamily="66" charset="0"/>
              </a:rPr>
              <a:t>1. КБ «УКРАЇНСЬКА  </a:t>
            </a:r>
            <a:r>
              <a:rPr lang="ru-RU" sz="1600" b="1" dirty="0" smtClean="0">
                <a:latin typeface="Comic Sans MS" panose="030F0702030302020204" pitchFamily="66" charset="0"/>
              </a:rPr>
              <a:t>ФІНАНСОВА ГРУПА</a:t>
            </a:r>
            <a:r>
              <a:rPr lang="ru-RU" sz="1600" b="1" dirty="0">
                <a:latin typeface="Comic Sans MS" panose="030F0702030302020204" pitchFamily="66" charset="0"/>
              </a:rPr>
              <a:t>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12. ТОВ «УКРАЇНСЬКИЙ </a:t>
            </a:r>
            <a:r>
              <a:rPr lang="ru-RU" sz="1600" b="1" dirty="0" smtClean="0">
                <a:latin typeface="Comic Sans MS" panose="030F0702030302020204" pitchFamily="66" charset="0"/>
              </a:rPr>
              <a:t>ПРОМИСЛОВИЙ БАНК»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13. ТОВ КОМЕРЦІЙНИЙ  БАНК «АРМА»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14. ВАТ  БАНК «БІГ  ЕНЕРГІЯ»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15. АКБ «ТРАНСБАНК»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16. ВАТ СЕЛЯНСЬКИЙ  </a:t>
            </a:r>
            <a:r>
              <a:rPr lang="ru-RU" sz="1600" b="1" dirty="0" smtClean="0">
                <a:latin typeface="Comic Sans MS" panose="030F0702030302020204" pitchFamily="66" charset="0"/>
              </a:rPr>
              <a:t>КОМЕРЦІЙНИЙ БАНК </a:t>
            </a:r>
            <a:r>
              <a:rPr lang="ru-RU" sz="1600" b="1" dirty="0">
                <a:latin typeface="Comic Sans MS" panose="030F0702030302020204" pitchFamily="66" charset="0"/>
              </a:rPr>
              <a:t>«ДНІСТЕР»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17. ВАТ КБ «ІПОБАНК»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18. ПАТ «ЗЕМЕЛЬНИЙ  БАНК»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en-US" sz="1600" b="1" dirty="0">
                <a:latin typeface="Comic Sans MS" panose="030F0702030302020204" pitchFamily="66" charset="0"/>
              </a:rPr>
              <a:t>19. </a:t>
            </a:r>
            <a:r>
              <a:rPr lang="ru-RU" sz="1600" b="1" dirty="0">
                <a:latin typeface="Comic Sans MS" panose="030F0702030302020204" pitchFamily="66" charset="0"/>
              </a:rPr>
              <a:t>«УКРПРОМБАНК»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en-US" sz="1600" b="1" dirty="0">
                <a:latin typeface="Comic Sans MS" panose="030F0702030302020204" pitchFamily="66" charset="0"/>
              </a:rPr>
              <a:t>20. </a:t>
            </a:r>
            <a:r>
              <a:rPr lang="ru-RU" sz="1600" b="1" dirty="0">
                <a:latin typeface="Comic Sans MS" panose="030F0702030302020204" pitchFamily="66" charset="0"/>
              </a:rPr>
              <a:t>БАНК «ВОЛОДИМИРСЬКИЙ»</a:t>
            </a:r>
          </a:p>
          <a:p>
            <a:r>
              <a:rPr lang="ru-RU" sz="1600" b="1" dirty="0">
                <a:latin typeface="Comic Sans MS" panose="030F0702030302020204" pitchFamily="66" charset="0"/>
              </a:rPr>
              <a:t>21. БАНК</a:t>
            </a:r>
            <a:r>
              <a:rPr lang="uk-UA" sz="1600" b="1" dirty="0">
                <a:latin typeface="Comic Sans MS" panose="030F0702030302020204" pitchFamily="66" charset="0"/>
              </a:rPr>
              <a:t> «СИНТЕЗ</a:t>
            </a:r>
            <a:r>
              <a:rPr lang="uk-UA" sz="1600" b="1" dirty="0" smtClean="0">
                <a:latin typeface="Comic Sans MS" panose="030F0702030302020204" pitchFamily="66" charset="0"/>
              </a:rPr>
              <a:t>»</a:t>
            </a:r>
            <a:endParaRPr lang="uk-UA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55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8864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Вот она надежность…</a:t>
            </a:r>
            <a:endParaRPr lang="ru-RU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40343" y="661215"/>
            <a:ext cx="91440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СИТУАЦИЯ В 2014-2015 ГОДАХ</a:t>
            </a:r>
            <a:r>
              <a:rPr lang="en-US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(</a:t>
            </a:r>
            <a:r>
              <a:rPr lang="ru-RU" sz="2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с 3-х до 45-и)</a:t>
            </a:r>
            <a:endParaRPr lang="ru-RU" sz="2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79512" y="1093904"/>
            <a:ext cx="3679343" cy="584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8091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>1. ПАТ </a:t>
            </a:r>
            <a:r>
              <a:rPr lang="ru-RU" sz="1600" b="1" dirty="0">
                <a:latin typeface="Comic Sans MS" panose="030F0702030302020204" pitchFamily="66" charset="0"/>
              </a:rPr>
              <a:t>«ЗЛАТОБАНК»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2. ПАТ </a:t>
            </a:r>
            <a:r>
              <a:rPr lang="ru-RU" sz="1600" b="1" dirty="0">
                <a:latin typeface="Comic Sans MS" panose="030F0702030302020204" pitchFamily="66" charset="0"/>
              </a:rPr>
              <a:t>«ЕНЕРГОБАНК»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3. ПАТ </a:t>
            </a:r>
            <a:r>
              <a:rPr lang="ru-RU" sz="1600" b="1" dirty="0">
                <a:latin typeface="Comic Sans MS" panose="030F0702030302020204" pitchFamily="66" charset="0"/>
              </a:rPr>
              <a:t>«КБ «НАДРА»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4. АТ </a:t>
            </a:r>
            <a:r>
              <a:rPr lang="ru-RU" sz="1600" b="1" dirty="0">
                <a:latin typeface="Comic Sans MS" panose="030F0702030302020204" pitchFamily="66" charset="0"/>
              </a:rPr>
              <a:t>"ІМЕКСБАНК"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5. АБ </a:t>
            </a:r>
            <a:r>
              <a:rPr lang="ru-RU" sz="1600" b="1" dirty="0">
                <a:latin typeface="Comic Sans MS" panose="030F0702030302020204" pitchFamily="66" charset="0"/>
              </a:rPr>
              <a:t>"УКООПСПІЛКА"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6. ПАТ </a:t>
            </a:r>
            <a:r>
              <a:rPr lang="ru-RU" sz="1600" b="1" dirty="0">
                <a:latin typeface="Comic Sans MS" panose="030F0702030302020204" pitchFamily="66" charset="0"/>
              </a:rPr>
              <a:t>"ПРОФІН 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7. ПАТ </a:t>
            </a:r>
            <a:r>
              <a:rPr lang="ru-RU" sz="1600" b="1" dirty="0">
                <a:latin typeface="Comic Sans MS" panose="030F0702030302020204" pitchFamily="66" charset="0"/>
              </a:rPr>
              <a:t>"УКРБІЗНЕСБАНК"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8. ПАТ </a:t>
            </a:r>
            <a:r>
              <a:rPr lang="ru-RU" sz="1600" b="1" dirty="0">
                <a:latin typeface="Comic Sans MS" panose="030F0702030302020204" pitchFamily="66" charset="0"/>
              </a:rPr>
              <a:t>"БАНК КАМБІО"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9. ПАТ </a:t>
            </a:r>
            <a:r>
              <a:rPr lang="ru-RU" sz="1600" b="1" dirty="0">
                <a:latin typeface="Comic Sans MS" panose="030F0702030302020204" pitchFamily="66" charset="0"/>
              </a:rPr>
              <a:t>«ВБР»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10. ПАТ </a:t>
            </a:r>
            <a:r>
              <a:rPr lang="ru-RU" sz="1600" b="1" dirty="0">
                <a:latin typeface="Comic Sans MS" panose="030F0702030302020204" pitchFamily="66" charset="0"/>
              </a:rPr>
              <a:t>«БГ 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11. ПАТ </a:t>
            </a:r>
            <a:r>
              <a:rPr lang="ru-RU" sz="1600" b="1" dirty="0">
                <a:latin typeface="Comic Sans MS" panose="030F0702030302020204" pitchFamily="66" charset="0"/>
              </a:rPr>
              <a:t>"ЛЕГБАНК"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12. ПАТ </a:t>
            </a:r>
            <a:r>
              <a:rPr lang="ru-RU" sz="1600" b="1" dirty="0">
                <a:latin typeface="Comic Sans MS" panose="030F0702030302020204" pitchFamily="66" charset="0"/>
              </a:rPr>
              <a:t>«</a:t>
            </a:r>
            <a:r>
              <a:rPr lang="ru-RU" sz="1600" b="1" dirty="0" err="1">
                <a:latin typeface="Comic Sans MS" panose="030F0702030302020204" pitchFamily="66" charset="0"/>
              </a:rPr>
              <a:t>ВіЕйБі</a:t>
            </a:r>
            <a:r>
              <a:rPr lang="ru-RU" sz="1600" b="1" dirty="0">
                <a:latin typeface="Comic Sans MS" panose="030F0702030302020204" pitchFamily="66" charset="0"/>
              </a:rPr>
              <a:t> 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13. ПАТ </a:t>
            </a:r>
            <a:r>
              <a:rPr lang="ru-RU" sz="1600" b="1" dirty="0">
                <a:latin typeface="Comic Sans MS" panose="030F0702030302020204" pitchFamily="66" charset="0"/>
              </a:rPr>
              <a:t>«</a:t>
            </a:r>
            <a:r>
              <a:rPr lang="ru-RU" sz="1600" b="1" dirty="0" smtClean="0">
                <a:latin typeface="Comic Sans MS" panose="030F0702030302020204" pitchFamily="66" charset="0"/>
              </a:rPr>
              <a:t>МІСЬКИЙ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14. КОМЕРЦІЙНИЙ </a:t>
            </a:r>
            <a:r>
              <a:rPr lang="ru-RU" sz="1600" b="1" dirty="0">
                <a:latin typeface="Comic Sans MS" panose="030F0702030302020204" pitchFamily="66" charset="0"/>
              </a:rPr>
              <a:t>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15. ПАТ </a:t>
            </a:r>
            <a:r>
              <a:rPr lang="ru-RU" sz="1600" b="1" dirty="0">
                <a:latin typeface="Comic Sans MS" panose="030F0702030302020204" pitchFamily="66" charset="0"/>
              </a:rPr>
              <a:t>«МЕЛІОР 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16. ПАТ </a:t>
            </a:r>
            <a:r>
              <a:rPr lang="ru-RU" sz="1600" b="1" dirty="0">
                <a:latin typeface="Comic Sans MS" panose="030F0702030302020204" pitchFamily="66" charset="0"/>
              </a:rPr>
              <a:t>"ІНТЕРКРЕДИТБАНК"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17. ПАТ </a:t>
            </a:r>
            <a:r>
              <a:rPr lang="ru-RU" sz="1600" b="1" dirty="0">
                <a:latin typeface="Comic Sans MS" panose="030F0702030302020204" pitchFamily="66" charset="0"/>
              </a:rPr>
              <a:t>"КБ "АКСІОМА"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18. ПАТ </a:t>
            </a:r>
            <a:r>
              <a:rPr lang="ru-RU" sz="1600" b="1" dirty="0">
                <a:latin typeface="Comic Sans MS" panose="030F0702030302020204" pitchFamily="66" charset="0"/>
              </a:rPr>
              <a:t>"ПРАЙМ-БАНК"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19. АБ </a:t>
            </a:r>
            <a:r>
              <a:rPr lang="ru-RU" sz="1600" b="1" dirty="0">
                <a:latin typeface="Comic Sans MS" panose="030F0702030302020204" pitchFamily="66" charset="0"/>
              </a:rPr>
              <a:t>«ПОРТО-ФРАНКО»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20. Банк </a:t>
            </a:r>
            <a:r>
              <a:rPr lang="ru-RU" sz="1600" b="1" dirty="0">
                <a:latin typeface="Comic Sans MS" panose="030F0702030302020204" pitchFamily="66" charset="0"/>
              </a:rPr>
              <a:t>"</a:t>
            </a:r>
            <a:r>
              <a:rPr lang="ru-RU" sz="1600" b="1" dirty="0" err="1">
                <a:latin typeface="Comic Sans MS" panose="030F0702030302020204" pitchFamily="66" charset="0"/>
              </a:rPr>
              <a:t>Демарк</a:t>
            </a:r>
            <a:r>
              <a:rPr lang="ru-RU" sz="1600" b="1" dirty="0">
                <a:latin typeface="Comic Sans MS" panose="030F0702030302020204" pitchFamily="66" charset="0"/>
              </a:rPr>
              <a:t>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21. АТ </a:t>
            </a:r>
            <a:r>
              <a:rPr lang="ru-RU" sz="1600" b="1" dirty="0">
                <a:latin typeface="Comic Sans MS" panose="030F0702030302020204" pitchFamily="66" charset="0"/>
              </a:rPr>
              <a:t>"КБ "ЕКСПОБАНК"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22. ПАТ </a:t>
            </a:r>
            <a:r>
              <a:rPr lang="ru-RU" sz="1600" b="1" dirty="0">
                <a:latin typeface="Comic Sans MS" panose="030F0702030302020204" pitchFamily="66" charset="0"/>
              </a:rPr>
              <a:t>«ГРІН БАНК»</a:t>
            </a:r>
          </a:p>
          <a:p>
            <a:endParaRPr lang="ru-RU" sz="1600" b="1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79912" y="1116771"/>
            <a:ext cx="51125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>23. ПАТ </a:t>
            </a:r>
            <a:r>
              <a:rPr lang="ru-RU" sz="1600" b="1" dirty="0">
                <a:latin typeface="Comic Sans MS" panose="030F0702030302020204" pitchFamily="66" charset="0"/>
              </a:rPr>
              <a:t>«АКТАБАНК» 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24. ПАТ </a:t>
            </a:r>
            <a:r>
              <a:rPr lang="ru-RU" sz="1600" b="1" dirty="0">
                <a:latin typeface="Comic Sans MS" panose="030F0702030302020204" pitchFamily="66" charset="0"/>
              </a:rPr>
              <a:t>«КБ «АКТИВ-БАНК»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25. ПАТ </a:t>
            </a:r>
            <a:r>
              <a:rPr lang="ru-RU" sz="1600" b="1" dirty="0">
                <a:latin typeface="Comic Sans MS" panose="030F0702030302020204" pitchFamily="66" charset="0"/>
              </a:rPr>
              <a:t>"ТЕРРА 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26. ПАТ </a:t>
            </a:r>
            <a:r>
              <a:rPr lang="ru-RU" sz="1600" b="1" dirty="0">
                <a:latin typeface="Comic Sans MS" panose="030F0702030302020204" pitchFamily="66" charset="0"/>
              </a:rPr>
              <a:t>"КБ "УФС"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27. АТ </a:t>
            </a:r>
            <a:r>
              <a:rPr lang="ru-RU" sz="1600" b="1" dirty="0">
                <a:latin typeface="Comic Sans MS" panose="030F0702030302020204" pitchFamily="66" charset="0"/>
              </a:rPr>
              <a:t>"БАНК ЗОЛОТІ ВОРОТА"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28. АТ </a:t>
            </a:r>
            <a:r>
              <a:rPr lang="ru-RU" sz="1600" b="1" dirty="0">
                <a:latin typeface="Comic Sans MS" panose="030F0702030302020204" pitchFamily="66" charset="0"/>
              </a:rPr>
              <a:t>"ЄВРОГАЗБАНК"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29. АТ </a:t>
            </a:r>
            <a:r>
              <a:rPr lang="ru-RU" sz="1600" b="1" dirty="0">
                <a:latin typeface="Comic Sans MS" panose="030F0702030302020204" pitchFamily="66" charset="0"/>
              </a:rPr>
              <a:t>"ФІНРОСТБАНК"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30. ПАТ </a:t>
            </a:r>
            <a:r>
              <a:rPr lang="ru-RU" sz="1600" b="1" dirty="0">
                <a:latin typeface="Comic Sans MS" panose="030F0702030302020204" pitchFamily="66" charset="0"/>
              </a:rPr>
              <a:t>"СТАРОКИЇВСЬКИЙ 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31. ПАТ </a:t>
            </a:r>
            <a:r>
              <a:rPr lang="ru-RU" sz="1600" b="1" dirty="0">
                <a:latin typeface="Comic Sans MS" panose="030F0702030302020204" pitchFamily="66" charset="0"/>
              </a:rPr>
              <a:t>«АКБ 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32. ПАТ </a:t>
            </a:r>
            <a:r>
              <a:rPr lang="ru-RU" sz="1600" b="1" dirty="0">
                <a:latin typeface="Comic Sans MS" panose="030F0702030302020204" pitchFamily="66" charset="0"/>
              </a:rPr>
              <a:t>“</a:t>
            </a:r>
            <a:r>
              <a:rPr lang="ru-RU" sz="1600" b="1" dirty="0" err="1">
                <a:latin typeface="Comic Sans MS" panose="030F0702030302020204" pitchFamily="66" charset="0"/>
              </a:rPr>
              <a:t>Західінкомбанк</a:t>
            </a:r>
            <a:r>
              <a:rPr lang="ru-RU" sz="1600" b="1" dirty="0">
                <a:latin typeface="Comic Sans MS" panose="030F0702030302020204" pitchFamily="66" charset="0"/>
              </a:rPr>
              <a:t>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33. ПАТ </a:t>
            </a:r>
            <a:r>
              <a:rPr lang="ru-RU" sz="1600" b="1" dirty="0">
                <a:latin typeface="Comic Sans MS" panose="030F0702030302020204" pitchFamily="66" charset="0"/>
              </a:rPr>
              <a:t>«КБ «ПІВДЕНКОМБАНК»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34. ПАТ </a:t>
            </a:r>
            <a:r>
              <a:rPr lang="ru-RU" sz="1600" b="1" dirty="0">
                <a:latin typeface="Comic Sans MS" panose="030F0702030302020204" pitchFamily="66" charset="0"/>
              </a:rPr>
              <a:t>"КБ "ПРОМЕКОНОМБАНК"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35. ПАТ </a:t>
            </a:r>
            <a:r>
              <a:rPr lang="ru-RU" sz="1600" b="1" dirty="0">
                <a:latin typeface="Comic Sans MS" panose="030F0702030302020204" pitchFamily="66" charset="0"/>
              </a:rPr>
              <a:t>КБ «ІНТЕРБАНК»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36. ПАТ </a:t>
            </a:r>
            <a:r>
              <a:rPr lang="ru-RU" sz="1600" b="1" dirty="0">
                <a:latin typeface="Comic Sans MS" panose="030F0702030302020204" pitchFamily="66" charset="0"/>
              </a:rPr>
              <a:t>"БАНК ФОРУМ"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37. АТ </a:t>
            </a:r>
            <a:r>
              <a:rPr lang="ru-RU" sz="1600" b="1" dirty="0">
                <a:latin typeface="Comic Sans MS" panose="030F0702030302020204" pitchFamily="66" charset="0"/>
              </a:rPr>
              <a:t>БАНК "МЕРКУРІЙ"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38. АТ </a:t>
            </a:r>
            <a:r>
              <a:rPr lang="ru-RU" sz="1600" b="1" dirty="0">
                <a:latin typeface="Comic Sans MS" panose="030F0702030302020204" pitchFamily="66" charset="0"/>
              </a:rPr>
              <a:t>"БРОКБІЗНЕСБАНК"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39. ПАТ </a:t>
            </a:r>
            <a:r>
              <a:rPr lang="ru-RU" sz="1600" b="1" dirty="0">
                <a:latin typeface="Comic Sans MS" panose="030F0702030302020204" pitchFamily="66" charset="0"/>
              </a:rPr>
              <a:t>"РЕАЛ 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40. ПАТ </a:t>
            </a:r>
            <a:r>
              <a:rPr lang="ru-RU" sz="1600" b="1" dirty="0">
                <a:latin typeface="Comic Sans MS" panose="030F0702030302020204" pitchFamily="66" charset="0"/>
              </a:rPr>
              <a:t>"КОМЕРЦІЙНИЙ БАНК "ДАНІЕЛЬ"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41. АТ </a:t>
            </a:r>
            <a:r>
              <a:rPr lang="ru-RU" sz="1600" b="1" dirty="0">
                <a:latin typeface="Comic Sans MS" panose="030F0702030302020204" pitchFamily="66" charset="0"/>
              </a:rPr>
              <a:t>"БАНК "ТАВРИКА"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42. АТ </a:t>
            </a:r>
            <a:r>
              <a:rPr lang="ru-RU" sz="1600" b="1" dirty="0">
                <a:latin typeface="Comic Sans MS" panose="030F0702030302020204" pitchFamily="66" charset="0"/>
              </a:rPr>
              <a:t>"ЕРДЕ БАНК"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43. ПАТ </a:t>
            </a:r>
            <a:r>
              <a:rPr lang="ru-RU" sz="1600" b="1" dirty="0">
                <a:latin typeface="Comic Sans MS" panose="030F0702030302020204" pitchFamily="66" charset="0"/>
              </a:rPr>
              <a:t>«АКБ «БАЗИС»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44. ПАТ </a:t>
            </a:r>
            <a:r>
              <a:rPr lang="ru-RU" sz="1600" b="1" dirty="0">
                <a:latin typeface="Comic Sans MS" panose="030F0702030302020204" pitchFamily="66" charset="0"/>
              </a:rPr>
              <a:t>«</a:t>
            </a:r>
            <a:r>
              <a:rPr lang="ru-RU" sz="1600" b="1" dirty="0" err="1">
                <a:latin typeface="Comic Sans MS" panose="030F0702030302020204" pitchFamily="66" charset="0"/>
              </a:rPr>
              <a:t>Інноваційно-промисловий</a:t>
            </a:r>
            <a:r>
              <a:rPr lang="ru-RU" sz="1600" b="1" dirty="0">
                <a:latin typeface="Comic Sans MS" panose="030F0702030302020204" pitchFamily="66" charset="0"/>
              </a:rPr>
              <a:t> банк»</a:t>
            </a: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45. ПАТ </a:t>
            </a:r>
            <a:r>
              <a:rPr lang="ru-RU" sz="1600" b="1" dirty="0">
                <a:latin typeface="Comic Sans MS" panose="030F0702030302020204" pitchFamily="66" charset="0"/>
              </a:rPr>
              <a:t>«Банк «</a:t>
            </a:r>
            <a:r>
              <a:rPr lang="ru-RU" sz="1600" b="1" dirty="0" err="1">
                <a:latin typeface="Comic Sans MS" panose="030F0702030302020204" pitchFamily="66" charset="0"/>
              </a:rPr>
              <a:t>Столиця</a:t>
            </a:r>
            <a:r>
              <a:rPr lang="ru-RU" sz="1600" b="1" dirty="0">
                <a:latin typeface="Comic Sans MS" panose="030F0702030302020204" pitchFamily="66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92654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36" y="260648"/>
            <a:ext cx="6077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Собственный бизнес (классическое понимание)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9" y="996728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Не рекомендуется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без наличия: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1. серьёзного финансового фундамента, такого, 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как полис страхования жизни;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2. суммы средств «в банке», достаточной для 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3-х месячного обеспечения семьи всем необходимым;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3. наличия дополнительного дохода (дивиденды, </a:t>
            </a:r>
          </a:p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проценты от размещенных средств на депозите и т.д.) 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9" y="3550034"/>
            <a:ext cx="885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Стартовый капитал для собственного классического бизнеса: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360709"/>
              </p:ext>
            </p:extLst>
          </p:nvPr>
        </p:nvGraphicFramePr>
        <p:xfrm>
          <a:off x="719572" y="4221088"/>
          <a:ext cx="7848872" cy="220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  <a:gridCol w="388843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Интернет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-магазин по продаже кондиционеров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От 10 000 гривен </a:t>
                      </a:r>
                    </a:p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(дополнительно нужно купить кондиционеры)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Кофейня-прицеп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От 35 000 грн.</a:t>
                      </a:r>
                    </a:p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(дополнительно нужно купить расходные материалы)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Работающий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магазин канцелярии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60 000 грн.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Фитнес-клуб «с нуля»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От 50 000 </a:t>
                      </a:r>
                      <a:r>
                        <a:rPr lang="en-US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$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Мини-пекарня 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От 30 000 грн.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https://encrypted-tbn2.gstatic.com/images?q=tbn:ANd9GcQiYwxNv6xP_gtC2Z76-9qeNIzOshzCcK0AHfazkXyxNw1P_J9j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0"/>
            <a:ext cx="2469426" cy="246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61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 descr="data:image/jpeg;base64,/9j/4AAQSkZJRgABAQAAAQABAAD/2wCEAAkGBxQTERUSEhQUFRMWGBYZERYWFiYdHhgaGyQcIh8jHxwbJCkgJCEpJx0ZIzEhMTUsMC4uGSszRDMsOCg5MS4BCgoKDgwOGhAQGjckHyQrLDQ4LCwuOCw0NCw0NzcsNC00LDQwLDQ4LCwtNDctLCwwLDcsNCwxKywsKy00LCw0NP/AABEIADgAsQMBIgACEQEDEQH/xAAcAAEAAgIDAQAAAAAAAAAAAAAABQYDBwEECAL/xAA5EAACAQMCBQEGBAQFBQAAAAABAgMABBESIQUGEzFBUQcUIjJhcSNSgZFCYnKCFTOi0vAWU1STwf/EABkBAQADAQEAAAAAAAAAAAAAAAABAgQDBf/EACoRAAIBAgMIAQUBAAAAAAAAAAABAgMRBBIhEyIxQVHB8PGxgZGh0eEU/9oADAMBAAIRAxEAPwDeNYby6SJC8jBVHcn69h9SewFZSa1bz/zj0QkibzSAm0U9oY+3WI8u/wDD6Lv5OayllVzrSpOpLKic5l51WD/NfoA/LGq653HrpPwxjtjVk/QVQ7v2nZYlIJW/mlu3yf7Y9Kj7CtfSyFmLMSzMcszHJJPkk96+azuq2exTwVOK11Nh2ntOwwLwSr/NFdvkf2SBlP2NX3lrnVZ/8t+uP4kK6J0Hk6BlZANySuD9DWgYomZgqKWZjhVUZJPoANyakIuD3SsGWGdXUgqQhDBh2x5BpGpJEVcHSktND09aXSSIHjYMrdiP+d/GKzVrDkXmxn6hmBSeIj31MY1rsOtp20uvZ/VRnxgbOBrTGV0ePVpunKzOaUpUnMUpSgFKUoBSlKAUpSgFKUoBSlKAUpSgIzmA5jEWcdZljJzj4Tu+/wDSGrzrxviaXd1NPK7orN+EFj14QbKMFlxgAfvXoLmhSRGB8x62n79KTFaJ5f4L0Jo57wxpDCRIwEqO0hTdVCoxO5A/SuFW7aPTwLjGMnzO/wAY5WhEvQiabVAsCXJWENmWU7ZzKMEkhdIz281CcR4ZbQyyRG5lYxsyFlthglTg4zN61cuUbrVA9zqQyma4ubnLgYkUabdSGPylnZwfGmo2z4Dw+SRD7wDGcLcZmwVkxqZ1YgakOwGQcnNUcU+BqjUcW1JvTz0dbhiW9vYzziabVO3u8b9ABlAGqTSOr2IKqTkd8b11+ULS0ExnLTOLZHn0tCqKTHuuWErndsDTjf1qdv8Ahtq1tHE0iEQQqINM65M0japSw7aewJ9V2rsRcP4dFEVEzCK6IQsScSdHLOEc/KpZo11HIyp7imUh1NHx1+PXcpHL/GXhvY7ljkmTM386ufxAfuCa9G8vyfhdPOekzR5+i/L+6lT+taI4jwKA2yGDp9Zi3U6l0Mx4Pw6QMKykfxd8jsK3byqCBOD/ANyLP36EGavSujNjnGSTRO1SuM833MdzdQQW0Ui2sSyyM8pUlSuo4Gk796utVO55Xka54hMHTTd24hjG+VYIVy23bJ8V1lfkYaWS7zea/ohz7Qp26AitY2Mtqblg0xXSFLAgHSfC9/rWTintKCW1tPDAXaZJJXjLY6ccezHIG+4OPWvix9nP4tobnozRQW3RdDk6n1MQwyO3xV2p+QerdTSySdOIxLBbRwHTpiAOVbIxgkk4HrVN80v/AD39/buZ+Yuc2he0SCOKT3pHdWkl6aqFUN82CNwf3rHZc33NxaR3MNvAoJkWTrXGlQVOBobT8WrffbGPNRK+z+6C2alrWUWnvCqsoYq6SfKGAHdd/wBhUlacr3cNmlqPdLga3dxOG0RknKhF3+Fd9vrU7xVqiopLV++1jGvtIBhgk6QUvcGC4VpMiIjcsGAwwxv4rI/Pz9Hrrballm6PD11Yabv8R2wq/vmulH7NWEMMZeJiLkz3PwlVYEY0oBnYD1rL/wBB3CxiKO4QLbz9bhzMCSme6OPy77EH9KjfLNYfl38/ha+A3V2+oXcEcRGChjk1g5zkHIGCP/tV3g/OVzcTvHHBbhEmaJi1zhyFOCQhXJ28VJ2/Bp7gq3EOmDGQYRbSOuT5LbjPjbtVVm9m9wzP8VqA1x1xLpYyqM5Cg7DFWebkc4Klrmt2+Scv+fBHxEWgiBhDxxSz6saZHBIAGN/Hn19KzXHOYS4v4WWNfdEjaMtJgyl01YwfTttnvUJJ7M5HtpQ9y3vUkhlyGPT15ypIxkkDO/1rujkV5Jbya593kkuIoViOCenIkYRjuNgSAdvSo3i1qHXl+brX5Ma+0kL0WmiVEktTcEhskNnAQDG+Tjerdy9dzTW6S3EQhkcZ6YOdIPbJIG/qPFUpfZsX6CTvG0cdoYG05zrzkMuR42q58tWtxFbpFdOkkiDT1Fz8YHYnI+b171Mc19SlZUsu5x88f0JSlKVczEbx8YjEuM9JlkP9I2f/AElq82cx8JNrdSwHsjHQfzId1P6jFepSK1Z7QeTTMFWMYmjBFsT2mj79LPh030+q/Y45VY3RvwNZU5WfBmvOGyw+4SQmZY5ZZkaTUjEdKMHSAVB3LMT+grpf4ZD/AOXF/wCuT/bUdIhUlWBVlOGUjBBHgg7g181nueuocWnxJReGQebyID6RSE/tprnmDiKSmJIQwhgjEcWru25LOQNgWJJx9qiq5RCxCqCWYgKAMkk9gB5P0qLjLrdskOW+GG5u4YR/E41n8qLu5/RQa9J8AjxFrxjqs0mPo3y/6Qo/Stf+zzk0xBhKMyyAC5I7RR7HpZ8u22v0U481tECtNKNkePjqyqSsuCOarfFbK894MsLKYh0iIySNRVZcjOrABLJkaTn9KslK6NXMcZZSirZcQiidZNUuI5dLxzZOWKN2Ok5XDgY3wQBWeDhF7kvJIzKSv4SylfgV2OA35yCCTt209hmrnSoyl9s+hTYeGcQQhg4YKwYRs5JIAmwpfVjA1RA7HOnOdq+IODX3TEUrkmMu6SLOfjLFSFPyn4SX7jGMCrrSmUbV9CnDh/EGQqXVdKTKp1EltRBXs+zDBxJvj8tE4LdkoGZwAw67ddvxR1FbKgHKgIGBG2c4371caUyjavoVWz4XdL1AWYHpTLqMxYO7N+Gyg/JgZHjv5xmo7/A+IhXj6xIMaQI5mIIVSSZCQCeoVOkkZORmr3SmUKs1yKglhe9NjIGM5aEqyTYXShj1qBkYLaXOcbhsEjtWG34PeBI2YuZUPym4ODiAIM4OCDKNX65q60plG1fQpthw2/jaHXiURdUHM5w+ooy5PwnK4cAkN6Y3yJXlW1uo1kW6IYs2tWEhbBbdl3AwAew7AHHip2lSlYiVRyVrClKVJzFYbu1SRCjgMp7j7diD4I7g+KUoCncz8jpc7yJ1T2WRWCTKPAJPwSD+rB+pqhXnsvYH4J2H0ltnBH90epT964pVJU4s1U8VUgrJnNn7L2J+Odj9IrZ8n+6TSo++9X3ljkaO33ROkfMjMHmYeRqHwxj+nJ+ormlI04oVMVUmrNlxtbZY0CIAqjsB/wA7+c1lpSrmUUpSgFKUoBSlKAUpSgFKUoBSlKAUpSgFKUo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7150" y="-319088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22251"/>
              </p:ext>
            </p:extLst>
          </p:nvPr>
        </p:nvGraphicFramePr>
        <p:xfrm>
          <a:off x="539552" y="347663"/>
          <a:ext cx="806489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852"/>
                <a:gridCol w="426104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«+» 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собственного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бизнеса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«-»</a:t>
                      </a:r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 собственного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бизнеса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сам себе начальник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нестабильность</a:t>
                      </a:r>
                      <a:r>
                        <a:rPr lang="ru-RU" sz="1200" baseline="0" dirty="0" smtClean="0">
                          <a:latin typeface="Comic Sans MS" panose="030F0702030302020204" pitchFamily="66" charset="0"/>
                        </a:rPr>
                        <a:t> заработка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неограниченная прибыль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большой риск банкротства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опыт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конкуренция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omic Sans MS" panose="030F0702030302020204" pitchFamily="66" charset="0"/>
                        </a:rPr>
                        <a:t>чрезвычайные ситуации</a:t>
                      </a:r>
                      <a:endParaRPr lang="ru-RU" sz="12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12858" y="3030785"/>
            <a:ext cx="5761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89% владельцев собственного бизнеса обанкротятся в течение первых трех лет с момента открытия.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792" y="4869160"/>
            <a:ext cx="74180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Собственный бизнес нужен, если:</a:t>
            </a:r>
          </a:p>
          <a:p>
            <a:endParaRPr lang="ru-RU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Вы хотите развиваться;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 вас есть регулярный доход из другого источника;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Вы готовы рискнуть деньгами, временем, нервами.</a:t>
            </a:r>
          </a:p>
          <a:p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Результат пошуку зображень за запитом &quot;бизнесмен мультяшный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2088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0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3935</Words>
  <Application>Microsoft Office PowerPoint</Application>
  <PresentationFormat>On-screen Show (4:3)</PresentationFormat>
  <Paragraphs>1167</Paragraphs>
  <Slides>36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Тема Office</vt:lpstr>
      <vt:lpstr>1_Тема Office</vt:lpstr>
      <vt:lpstr>2_Тема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 ЕСЛИ ДОЛЛАР БУДЕТ СТОИТЬ 25 грн. и БОЛЬШЕ?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Yasmeen (Wipro Technologies)</dc:creator>
  <cp:lastModifiedBy>Byelyanska, Inna</cp:lastModifiedBy>
  <cp:revision>96</cp:revision>
  <cp:lastPrinted>2015-02-13T13:12:16Z</cp:lastPrinted>
  <dcterms:created xsi:type="dcterms:W3CDTF">2010-02-23T11:30:32Z</dcterms:created>
  <dcterms:modified xsi:type="dcterms:W3CDTF">2015-02-24T09:46:48Z</dcterms:modified>
</cp:coreProperties>
</file>